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7" r:id="rId2"/>
    <p:sldId id="258" r:id="rId3"/>
    <p:sldId id="259" r:id="rId4"/>
    <p:sldId id="260" r:id="rId5"/>
    <p:sldId id="261" r:id="rId6"/>
    <p:sldId id="262" r:id="rId7"/>
    <p:sldId id="263" r:id="rId8"/>
    <p:sldId id="264" r:id="rId9"/>
    <p:sldId id="265" r:id="rId10"/>
    <p:sldId id="266" r:id="rId11"/>
    <p:sldId id="287"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1" r:id="rId25"/>
    <p:sldId id="282" r:id="rId26"/>
    <p:sldId id="283" r:id="rId27"/>
    <p:sldId id="284" r:id="rId28"/>
    <p:sldId id="285" r:id="rId29"/>
    <p:sldId id="286" r:id="rId30"/>
    <p:sldId id="28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E35711-E38D-482D-9E03-F2D5B7EE080F}" type="datetimeFigureOut">
              <a:rPr lang="en-US" smtClean="0"/>
              <a:t>2/18/2017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C5C82-7B3B-465F-A67D-B85CB97A399D}" type="slidenum">
              <a:rPr lang="en-US" smtClean="0"/>
              <a:t>‹#›</a:t>
            </a:fld>
            <a:endParaRPr lang="en-US"/>
          </a:p>
        </p:txBody>
      </p:sp>
    </p:spTree>
    <p:extLst>
      <p:ext uri="{BB962C8B-B14F-4D97-AF65-F5344CB8AC3E}">
        <p14:creationId xmlns:p14="http://schemas.microsoft.com/office/powerpoint/2010/main" val="3795875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arm.com/RadEditor.NET/markets/mobile/smartphones.php"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www.arm.com/products/processors/technologies/jazelle.php" TargetMode="External"/><Relationship Id="rId5" Type="http://schemas.openxmlformats.org/officeDocument/2006/relationships/hyperlink" Target="http://www.arm.com/products/processors/technologies/trustzone.php" TargetMode="External"/><Relationship Id="rId4" Type="http://schemas.openxmlformats.org/officeDocument/2006/relationships/hyperlink" Target="http://www.arm.com/RadEditor.NET/markets/home/digital-tv.php"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00778F-42D0-4A60-8096-8FC50EAD6FDF}" type="slidenum">
              <a:rPr lang="en-US" smtClean="0"/>
              <a:t>1</a:t>
            </a:fld>
            <a:endParaRPr lang="en-US"/>
          </a:p>
        </p:txBody>
      </p:sp>
    </p:spTree>
    <p:extLst>
      <p:ext uri="{BB962C8B-B14F-4D97-AF65-F5344CB8AC3E}">
        <p14:creationId xmlns:p14="http://schemas.microsoft.com/office/powerpoint/2010/main" val="2015775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smtClean="0"/>
              <a:t>UCCL – University of Cambridge Computer Laboratory</a:t>
            </a:r>
          </a:p>
          <a:p>
            <a:r>
              <a:rPr lang="it-IT" altLang="en-US" b="1" smtClean="0"/>
              <a:t>Raspberry Pi 2 Model B Costs $25 </a:t>
            </a:r>
          </a:p>
          <a:p>
            <a:r>
              <a:rPr lang="it-IT" altLang="en-US" b="1" smtClean="0"/>
              <a:t>And Raspberry Pi Model A+ Costs $20</a:t>
            </a:r>
            <a:br>
              <a:rPr lang="it-IT" altLang="en-US" b="1" smtClean="0"/>
            </a:br>
            <a:r>
              <a:rPr lang="it-IT" altLang="en-US" b="1" smtClean="0"/>
              <a:t>Indian Price(AMAZON):</a:t>
            </a:r>
          </a:p>
          <a:p>
            <a:r>
              <a:rPr lang="it-IT" altLang="en-US" b="1" smtClean="0"/>
              <a:t>Raspberry Pi 2 Model B Costs INR </a:t>
            </a:r>
            <a:r>
              <a:rPr lang="en-IN" altLang="en-US" b="1" smtClean="0"/>
              <a:t>3,299</a:t>
            </a:r>
            <a:endParaRPr lang="it-IT" altLang="en-US" b="1" smtClean="0"/>
          </a:p>
          <a:p>
            <a:r>
              <a:rPr lang="it-IT" altLang="en-US" b="1" smtClean="0"/>
              <a:t>And Raspberry Pi Model A+ Costs INR </a:t>
            </a:r>
            <a:r>
              <a:rPr lang="en-IN" altLang="en-US" b="1" smtClean="0"/>
              <a:t>2,088</a:t>
            </a:r>
            <a:r>
              <a:rPr lang="it-IT" altLang="en-US" b="1" smtClean="0"/>
              <a:t/>
            </a:r>
            <a:br>
              <a:rPr lang="it-IT" altLang="en-US" b="1" smtClean="0"/>
            </a:br>
            <a:endParaRPr lang="it-IT" altLang="en-US" b="1" smtClean="0"/>
          </a:p>
          <a:p>
            <a:endParaRPr lang="en-IN" altLang="en-US" smtClean="0"/>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eaLnBrk="0" fontAlgn="base" hangingPunct="0">
              <a:spcBef>
                <a:spcPct val="0"/>
              </a:spcBef>
              <a:spcAft>
                <a:spcPct val="0"/>
              </a:spcAft>
              <a:defRPr>
                <a:solidFill>
                  <a:schemeClr val="tx1"/>
                </a:solidFill>
                <a:latin typeface="Corbel" panose="020B0503020204020204" pitchFamily="34" charset="0"/>
              </a:defRPr>
            </a:lvl6pPr>
            <a:lvl7pPr marL="2971800" indent="-228600" defTabSz="457200" eaLnBrk="0" fontAlgn="base" hangingPunct="0">
              <a:spcBef>
                <a:spcPct val="0"/>
              </a:spcBef>
              <a:spcAft>
                <a:spcPct val="0"/>
              </a:spcAft>
              <a:defRPr>
                <a:solidFill>
                  <a:schemeClr val="tx1"/>
                </a:solidFill>
                <a:latin typeface="Corbel" panose="020B0503020204020204" pitchFamily="34" charset="0"/>
              </a:defRPr>
            </a:lvl7pPr>
            <a:lvl8pPr marL="3429000" indent="-228600" defTabSz="457200" eaLnBrk="0" fontAlgn="base" hangingPunct="0">
              <a:spcBef>
                <a:spcPct val="0"/>
              </a:spcBef>
              <a:spcAft>
                <a:spcPct val="0"/>
              </a:spcAft>
              <a:defRPr>
                <a:solidFill>
                  <a:schemeClr val="tx1"/>
                </a:solidFill>
                <a:latin typeface="Corbel" panose="020B0503020204020204" pitchFamily="34" charset="0"/>
              </a:defRPr>
            </a:lvl8pPr>
            <a:lvl9pPr marL="3886200" indent="-228600" defTabSz="457200" eaLnBrk="0" fontAlgn="base" hangingPunct="0">
              <a:spcBef>
                <a:spcPct val="0"/>
              </a:spcBef>
              <a:spcAft>
                <a:spcPct val="0"/>
              </a:spcAft>
              <a:defRPr>
                <a:solidFill>
                  <a:schemeClr val="tx1"/>
                </a:solidFill>
                <a:latin typeface="Corbel" panose="020B0503020204020204" pitchFamily="34" charset="0"/>
              </a:defRPr>
            </a:lvl9pPr>
          </a:lstStyle>
          <a:p>
            <a:fld id="{99AE314E-FE8C-4059-A5DF-173EBCBD2399}" type="slidenum">
              <a:rPr lang="en-IN" altLang="en-US">
                <a:solidFill>
                  <a:srgbClr val="FFFFFF"/>
                </a:solidFill>
                <a:latin typeface="Gill Sans" charset="0"/>
                <a:sym typeface="Gill Sans" charset="0"/>
              </a:rPr>
              <a:pPr/>
              <a:t>2</a:t>
            </a:fld>
            <a:endParaRPr lang="en-IN" altLang="en-US">
              <a:solidFill>
                <a:srgbClr val="FFFFFF"/>
              </a:solidFill>
              <a:latin typeface="Gill Sans" charset="0"/>
              <a:sym typeface="Gill Sans" charset="0"/>
            </a:endParaRPr>
          </a:p>
        </p:txBody>
      </p:sp>
    </p:spTree>
    <p:extLst>
      <p:ext uri="{BB962C8B-B14F-4D97-AF65-F5344CB8AC3E}">
        <p14:creationId xmlns:p14="http://schemas.microsoft.com/office/powerpoint/2010/main" val="46196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3C5C82-7B3B-465F-A67D-B85CB97A399D}" type="slidenum">
              <a:rPr lang="en-US" smtClean="0"/>
              <a:t>3</a:t>
            </a:fld>
            <a:endParaRPr lang="en-US"/>
          </a:p>
        </p:txBody>
      </p:sp>
    </p:spTree>
    <p:extLst>
      <p:ext uri="{BB962C8B-B14F-4D97-AF65-F5344CB8AC3E}">
        <p14:creationId xmlns:p14="http://schemas.microsoft.com/office/powerpoint/2010/main" val="3818226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a:p>
            <a:pPr eaLnBrk="1" hangingPunct="1">
              <a:spcBef>
                <a:spcPct val="0"/>
              </a:spcBef>
            </a:pPr>
            <a:endParaRPr lang="en-US" altLang="en-US" smtClean="0"/>
          </a:p>
          <a:p>
            <a:pPr eaLnBrk="1" hangingPunct="1">
              <a:spcBef>
                <a:spcPct val="0"/>
              </a:spcBef>
            </a:pPr>
            <a:endParaRPr lang="en-IN" altLang="en-US" smtClean="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7839E0C-C000-415A-B872-8FE7B150D018}" type="slidenum">
              <a:rPr lang="en-IN" altLang="en-US">
                <a:solidFill>
                  <a:srgbClr val="FFFFFF"/>
                </a:solidFill>
                <a:latin typeface="Gill Sans" charset="0"/>
              </a:rPr>
              <a:pPr>
                <a:spcBef>
                  <a:spcPct val="0"/>
                </a:spcBef>
              </a:pPr>
              <a:t>5</a:t>
            </a:fld>
            <a:endParaRPr lang="en-IN" altLang="en-US">
              <a:solidFill>
                <a:srgbClr val="FFFFFF"/>
              </a:solidFill>
              <a:latin typeface="Gill Sans" charset="0"/>
            </a:endParaRPr>
          </a:p>
        </p:txBody>
      </p:sp>
    </p:spTree>
    <p:extLst>
      <p:ext uri="{BB962C8B-B14F-4D97-AF65-F5344CB8AC3E}">
        <p14:creationId xmlns:p14="http://schemas.microsoft.com/office/powerpoint/2010/main" val="1302273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a:p>
            <a:pPr eaLnBrk="1" hangingPunct="1">
              <a:spcBef>
                <a:spcPct val="0"/>
              </a:spcBef>
            </a:pPr>
            <a:r>
              <a:rPr lang="en-IN" altLang="en-US" smtClean="0"/>
              <a:t>The ARM1176™ applications processors deployed broadly in devices ranging from </a:t>
            </a:r>
            <a:r>
              <a:rPr lang="en-IN" altLang="en-US" smtClean="0">
                <a:hlinkClick r:id="rId3"/>
              </a:rPr>
              <a:t>smart phones</a:t>
            </a:r>
            <a:r>
              <a:rPr lang="en-IN" altLang="en-US" smtClean="0"/>
              <a:t> to </a:t>
            </a:r>
            <a:r>
              <a:rPr lang="en-IN" altLang="en-US" smtClean="0">
                <a:hlinkClick r:id="rId4"/>
              </a:rPr>
              <a:t>digital TV's</a:t>
            </a:r>
            <a:r>
              <a:rPr lang="en-IN" altLang="en-US" smtClean="0"/>
              <a:t> to eReaders, delivering media and browser performance, a secure computing environment, and performance up to 1GHz in low cost designs. The ARM1176JZ-S processor features ARM </a:t>
            </a:r>
            <a:r>
              <a:rPr lang="en-IN" altLang="en-US" smtClean="0">
                <a:hlinkClick r:id="rId5"/>
              </a:rPr>
              <a:t>TrustZone</a:t>
            </a:r>
            <a:r>
              <a:rPr lang="en-IN" altLang="en-US" baseline="30000" smtClean="0"/>
              <a:t>®</a:t>
            </a:r>
            <a:r>
              <a:rPr lang="en-IN" altLang="en-US" smtClean="0"/>
              <a:t> technology for secure applications and ARM </a:t>
            </a:r>
            <a:r>
              <a:rPr lang="en-IN" altLang="en-US" smtClean="0">
                <a:hlinkClick r:id="rId6"/>
              </a:rPr>
              <a:t>Jazelle</a:t>
            </a:r>
            <a:r>
              <a:rPr lang="en-IN" altLang="en-US" smtClean="0"/>
              <a:t>® technology for efficient embedded Java execution. </a:t>
            </a:r>
            <a:endParaRPr lang="en-US" altLang="en-US" smtClean="0"/>
          </a:p>
          <a:p>
            <a:pPr eaLnBrk="1" hangingPunct="1">
              <a:spcBef>
                <a:spcPct val="0"/>
              </a:spcBef>
            </a:pPr>
            <a:endParaRPr lang="en-IN" altLang="en-US" smtClean="0"/>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088AA6A-ECEC-4C92-B0D2-3F96C7AADEC8}" type="slidenum">
              <a:rPr lang="en-IN" altLang="en-US">
                <a:solidFill>
                  <a:srgbClr val="FFFFFF"/>
                </a:solidFill>
                <a:latin typeface="Gill Sans" charset="0"/>
              </a:rPr>
              <a:pPr>
                <a:spcBef>
                  <a:spcPct val="0"/>
                </a:spcBef>
              </a:pPr>
              <a:t>6</a:t>
            </a:fld>
            <a:endParaRPr lang="en-IN" altLang="en-US">
              <a:solidFill>
                <a:srgbClr val="FFFFFF"/>
              </a:solidFill>
              <a:latin typeface="Gill Sans" charset="0"/>
            </a:endParaRPr>
          </a:p>
        </p:txBody>
      </p:sp>
    </p:spTree>
    <p:extLst>
      <p:ext uri="{BB962C8B-B14F-4D97-AF65-F5344CB8AC3E}">
        <p14:creationId xmlns:p14="http://schemas.microsoft.com/office/powerpoint/2010/main" val="1400123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5637B3F-5594-4194-A7F1-35CD6DDB081F}" type="datetime1">
              <a:rPr lang="en-US" smtClean="0"/>
              <a:t>2/18/2017</a:t>
            </a:fld>
            <a:endParaRPr lang="en-US"/>
          </a:p>
        </p:txBody>
      </p:sp>
      <p:sp>
        <p:nvSpPr>
          <p:cNvPr id="5" name="Footer Placeholder 4"/>
          <p:cNvSpPr>
            <a:spLocks noGrp="1"/>
          </p:cNvSpPr>
          <p:nvPr>
            <p:ph type="ftr" sz="quarter" idx="11"/>
          </p:nvPr>
        </p:nvSpPr>
        <p:spPr/>
        <p:txBody>
          <a:bodyPr/>
          <a:lstStyle/>
          <a:p>
            <a:r>
              <a:rPr lang="en-US" smtClean="0"/>
              <a:t>Prof. Bhaumik Vaidya, SCET, Surat</a:t>
            </a:r>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0CDC7DB-8D82-48A2-BC27-F3E2429955EA}" type="slidenum">
              <a:rPr lang="en-US" smtClean="0"/>
              <a:t>‹#›</a:t>
            </a:fld>
            <a:endParaRPr lang="en-US"/>
          </a:p>
        </p:txBody>
      </p:sp>
    </p:spTree>
    <p:extLst>
      <p:ext uri="{BB962C8B-B14F-4D97-AF65-F5344CB8AC3E}">
        <p14:creationId xmlns:p14="http://schemas.microsoft.com/office/powerpoint/2010/main" val="3079175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96BD2F-E418-45CA-84ED-10467E115919}" type="datetime1">
              <a:rPr lang="en-US" smtClean="0"/>
              <a:t>2/18/2017</a:t>
            </a:fld>
            <a:endParaRPr lang="en-US"/>
          </a:p>
        </p:txBody>
      </p:sp>
      <p:sp>
        <p:nvSpPr>
          <p:cNvPr id="5" name="Footer Placeholder 4"/>
          <p:cNvSpPr>
            <a:spLocks noGrp="1"/>
          </p:cNvSpPr>
          <p:nvPr>
            <p:ph type="ftr" sz="quarter" idx="11"/>
          </p:nvPr>
        </p:nvSpPr>
        <p:spPr/>
        <p:txBody>
          <a:bodyPr/>
          <a:lstStyle/>
          <a:p>
            <a:r>
              <a:rPr lang="en-US" smtClean="0"/>
              <a:t>Prof. Bhaumik Vaidya, SCET, Surat</a:t>
            </a:r>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0CDC7DB-8D82-48A2-BC27-F3E2429955EA}" type="slidenum">
              <a:rPr lang="en-US" smtClean="0"/>
              <a:t>‹#›</a:t>
            </a:fld>
            <a:endParaRPr lang="en-US"/>
          </a:p>
        </p:txBody>
      </p:sp>
    </p:spTree>
    <p:extLst>
      <p:ext uri="{BB962C8B-B14F-4D97-AF65-F5344CB8AC3E}">
        <p14:creationId xmlns:p14="http://schemas.microsoft.com/office/powerpoint/2010/main" val="3478605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06BFBFB-B18E-4421-B2C8-A4BA2F3BA89A}" type="datetime1">
              <a:rPr lang="en-US" smtClean="0"/>
              <a:t>2/18/2017</a:t>
            </a:fld>
            <a:endParaRPr lang="en-US"/>
          </a:p>
        </p:txBody>
      </p:sp>
      <p:sp>
        <p:nvSpPr>
          <p:cNvPr id="5" name="Footer Placeholder 4"/>
          <p:cNvSpPr>
            <a:spLocks noGrp="1"/>
          </p:cNvSpPr>
          <p:nvPr>
            <p:ph type="ftr" sz="quarter" idx="11"/>
          </p:nvPr>
        </p:nvSpPr>
        <p:spPr/>
        <p:txBody>
          <a:bodyPr/>
          <a:lstStyle/>
          <a:p>
            <a:r>
              <a:rPr lang="en-US" smtClean="0"/>
              <a:t>Prof. Bhaumik Vaidya, SCET, Surat</a:t>
            </a:r>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0CDC7DB-8D82-48A2-BC27-F3E2429955EA}"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31924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751F1F22-F8DB-41F4-8C7F-251FB788E370}" type="datetime1">
              <a:rPr lang="en-US" smtClean="0"/>
              <a:t>2/18/2017</a:t>
            </a:fld>
            <a:endParaRPr lang="en-US"/>
          </a:p>
        </p:txBody>
      </p:sp>
      <p:sp>
        <p:nvSpPr>
          <p:cNvPr id="6" name="Footer Placeholder 5"/>
          <p:cNvSpPr>
            <a:spLocks noGrp="1"/>
          </p:cNvSpPr>
          <p:nvPr>
            <p:ph type="ftr" sz="quarter" idx="11"/>
          </p:nvPr>
        </p:nvSpPr>
        <p:spPr/>
        <p:txBody>
          <a:bodyPr/>
          <a:lstStyle/>
          <a:p>
            <a:r>
              <a:rPr lang="en-US" smtClean="0"/>
              <a:t>Prof. Bhaumik Vaidya, SCET, Surat</a:t>
            </a:r>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0CDC7DB-8D82-48A2-BC27-F3E2429955EA}" type="slidenum">
              <a:rPr lang="en-US" smtClean="0"/>
              <a:t>‹#›</a:t>
            </a:fld>
            <a:endParaRPr lang="en-US"/>
          </a:p>
        </p:txBody>
      </p:sp>
    </p:spTree>
    <p:extLst>
      <p:ext uri="{BB962C8B-B14F-4D97-AF65-F5344CB8AC3E}">
        <p14:creationId xmlns:p14="http://schemas.microsoft.com/office/powerpoint/2010/main" val="2411947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336BCD95-FBA0-4FFB-9B31-55797809AFFC}" type="datetime1">
              <a:rPr lang="en-US" smtClean="0"/>
              <a:t>2/18/2017</a:t>
            </a:fld>
            <a:endParaRPr lang="en-US"/>
          </a:p>
        </p:txBody>
      </p:sp>
      <p:sp>
        <p:nvSpPr>
          <p:cNvPr id="6" name="Footer Placeholder 5"/>
          <p:cNvSpPr>
            <a:spLocks noGrp="1"/>
          </p:cNvSpPr>
          <p:nvPr>
            <p:ph type="ftr" sz="quarter" idx="11"/>
          </p:nvPr>
        </p:nvSpPr>
        <p:spPr/>
        <p:txBody>
          <a:bodyPr/>
          <a:lstStyle/>
          <a:p>
            <a:r>
              <a:rPr lang="en-US" smtClean="0"/>
              <a:t>Prof. Bhaumik Vaidya, SCET, Surat</a:t>
            </a:r>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0CDC7DB-8D82-48A2-BC27-F3E2429955EA}"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1688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C8C58CA4-9A9A-4C2E-B69C-05386F430FB1}" type="datetime1">
              <a:rPr lang="en-US" smtClean="0"/>
              <a:t>2/18/2017</a:t>
            </a:fld>
            <a:endParaRPr lang="en-US"/>
          </a:p>
        </p:txBody>
      </p:sp>
      <p:sp>
        <p:nvSpPr>
          <p:cNvPr id="6" name="Footer Placeholder 5"/>
          <p:cNvSpPr>
            <a:spLocks noGrp="1"/>
          </p:cNvSpPr>
          <p:nvPr>
            <p:ph type="ftr" sz="quarter" idx="11"/>
          </p:nvPr>
        </p:nvSpPr>
        <p:spPr/>
        <p:txBody>
          <a:bodyPr/>
          <a:lstStyle/>
          <a:p>
            <a:r>
              <a:rPr lang="en-US" smtClean="0"/>
              <a:t>Prof. Bhaumik Vaidya, SCET, Surat</a:t>
            </a:r>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0CDC7DB-8D82-48A2-BC27-F3E2429955EA}" type="slidenum">
              <a:rPr lang="en-US" smtClean="0"/>
              <a:t>‹#›</a:t>
            </a:fld>
            <a:endParaRPr lang="en-US"/>
          </a:p>
        </p:txBody>
      </p:sp>
    </p:spTree>
    <p:extLst>
      <p:ext uri="{BB962C8B-B14F-4D97-AF65-F5344CB8AC3E}">
        <p14:creationId xmlns:p14="http://schemas.microsoft.com/office/powerpoint/2010/main" val="2818796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F62158-492B-4E5F-A66C-7782F37741C0}" type="datetime1">
              <a:rPr lang="en-US" smtClean="0"/>
              <a:t>2/18/2017</a:t>
            </a:fld>
            <a:endParaRPr lang="en-US"/>
          </a:p>
        </p:txBody>
      </p:sp>
      <p:sp>
        <p:nvSpPr>
          <p:cNvPr id="5" name="Footer Placeholder 4"/>
          <p:cNvSpPr>
            <a:spLocks noGrp="1"/>
          </p:cNvSpPr>
          <p:nvPr>
            <p:ph type="ftr" sz="quarter" idx="11"/>
          </p:nvPr>
        </p:nvSpPr>
        <p:spPr/>
        <p:txBody>
          <a:bodyPr/>
          <a:lstStyle/>
          <a:p>
            <a:r>
              <a:rPr lang="en-US" smtClean="0"/>
              <a:t>Prof. Bhaumik Vaidya, SCET, Surat</a:t>
            </a: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0CDC7DB-8D82-48A2-BC27-F3E2429955EA}" type="slidenum">
              <a:rPr lang="en-US" smtClean="0"/>
              <a:t>‹#›</a:t>
            </a:fld>
            <a:endParaRPr lang="en-US"/>
          </a:p>
        </p:txBody>
      </p:sp>
    </p:spTree>
    <p:extLst>
      <p:ext uri="{BB962C8B-B14F-4D97-AF65-F5344CB8AC3E}">
        <p14:creationId xmlns:p14="http://schemas.microsoft.com/office/powerpoint/2010/main" val="23255419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A5BD2A2-35CB-430C-9436-7F77C03AAEC8}" type="datetime1">
              <a:rPr lang="en-US" smtClean="0"/>
              <a:t>2/18/2017</a:t>
            </a:fld>
            <a:endParaRPr lang="en-US"/>
          </a:p>
        </p:txBody>
      </p:sp>
      <p:sp>
        <p:nvSpPr>
          <p:cNvPr id="5" name="Footer Placeholder 4"/>
          <p:cNvSpPr>
            <a:spLocks noGrp="1"/>
          </p:cNvSpPr>
          <p:nvPr>
            <p:ph type="ftr" sz="quarter" idx="11"/>
          </p:nvPr>
        </p:nvSpPr>
        <p:spPr/>
        <p:txBody>
          <a:bodyPr/>
          <a:lstStyle/>
          <a:p>
            <a:r>
              <a:rPr lang="en-US" smtClean="0"/>
              <a:t>Prof. Bhaumik Vaidya, SCET, Surat</a:t>
            </a: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0CDC7DB-8D82-48A2-BC27-F3E2429955EA}" type="slidenum">
              <a:rPr lang="en-US" smtClean="0"/>
              <a:t>‹#›</a:t>
            </a:fld>
            <a:endParaRPr lang="en-US"/>
          </a:p>
        </p:txBody>
      </p:sp>
    </p:spTree>
    <p:extLst>
      <p:ext uri="{BB962C8B-B14F-4D97-AF65-F5344CB8AC3E}">
        <p14:creationId xmlns:p14="http://schemas.microsoft.com/office/powerpoint/2010/main" val="668249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B3F7412-07EE-451D-8DB0-253030A0757F}" type="datetime1">
              <a:rPr lang="en-US" smtClean="0"/>
              <a:t>2/18/2017</a:t>
            </a:fld>
            <a:endParaRPr lang="en-US"/>
          </a:p>
        </p:txBody>
      </p:sp>
      <p:sp>
        <p:nvSpPr>
          <p:cNvPr id="5" name="Footer Placeholder 4"/>
          <p:cNvSpPr>
            <a:spLocks noGrp="1"/>
          </p:cNvSpPr>
          <p:nvPr>
            <p:ph type="ftr" sz="quarter" idx="11"/>
          </p:nvPr>
        </p:nvSpPr>
        <p:spPr/>
        <p:txBody>
          <a:bodyPr/>
          <a:lstStyle/>
          <a:p>
            <a:r>
              <a:rPr lang="en-US" smtClean="0"/>
              <a:t>Prof. Bhaumik Vaidya, SCET, Surat</a:t>
            </a:r>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0CDC7DB-8D82-48A2-BC27-F3E2429955EA}" type="slidenum">
              <a:rPr lang="en-US" smtClean="0"/>
              <a:t>‹#›</a:t>
            </a:fld>
            <a:endParaRPr lang="en-US"/>
          </a:p>
        </p:txBody>
      </p:sp>
    </p:spTree>
    <p:extLst>
      <p:ext uri="{BB962C8B-B14F-4D97-AF65-F5344CB8AC3E}">
        <p14:creationId xmlns:p14="http://schemas.microsoft.com/office/powerpoint/2010/main" val="2769797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55F5E5-5CA9-46B9-8EAD-0007AA7E1785}" type="datetime1">
              <a:rPr lang="en-US" smtClean="0"/>
              <a:t>2/18/2017</a:t>
            </a:fld>
            <a:endParaRPr lang="en-US"/>
          </a:p>
        </p:txBody>
      </p:sp>
      <p:sp>
        <p:nvSpPr>
          <p:cNvPr id="5" name="Footer Placeholder 4"/>
          <p:cNvSpPr>
            <a:spLocks noGrp="1"/>
          </p:cNvSpPr>
          <p:nvPr>
            <p:ph type="ftr" sz="quarter" idx="11"/>
          </p:nvPr>
        </p:nvSpPr>
        <p:spPr/>
        <p:txBody>
          <a:bodyPr/>
          <a:lstStyle/>
          <a:p>
            <a:r>
              <a:rPr lang="en-US" smtClean="0"/>
              <a:t>Prof. Bhaumik Vaidya, SCET, Surat</a:t>
            </a:r>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0CDC7DB-8D82-48A2-BC27-F3E2429955EA}" type="slidenum">
              <a:rPr lang="en-US" smtClean="0"/>
              <a:t>‹#›</a:t>
            </a:fld>
            <a:endParaRPr lang="en-US"/>
          </a:p>
        </p:txBody>
      </p:sp>
    </p:spTree>
    <p:extLst>
      <p:ext uri="{BB962C8B-B14F-4D97-AF65-F5344CB8AC3E}">
        <p14:creationId xmlns:p14="http://schemas.microsoft.com/office/powerpoint/2010/main" val="2167822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8E95A7-6818-4125-B2C6-7076453B35F2}" type="datetime1">
              <a:rPr lang="en-US" smtClean="0"/>
              <a:t>2/18/2017</a:t>
            </a:fld>
            <a:endParaRPr lang="en-US"/>
          </a:p>
        </p:txBody>
      </p:sp>
      <p:sp>
        <p:nvSpPr>
          <p:cNvPr id="6" name="Footer Placeholder 5"/>
          <p:cNvSpPr>
            <a:spLocks noGrp="1"/>
          </p:cNvSpPr>
          <p:nvPr>
            <p:ph type="ftr" sz="quarter" idx="11"/>
          </p:nvPr>
        </p:nvSpPr>
        <p:spPr/>
        <p:txBody>
          <a:bodyPr/>
          <a:lstStyle/>
          <a:p>
            <a:r>
              <a:rPr lang="en-US" smtClean="0"/>
              <a:t>Prof. Bhaumik Vaidya, SCET, Surat</a:t>
            </a:r>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0CDC7DB-8D82-48A2-BC27-F3E2429955EA}" type="slidenum">
              <a:rPr lang="en-US" smtClean="0"/>
              <a:t>‹#›</a:t>
            </a:fld>
            <a:endParaRPr lang="en-US"/>
          </a:p>
        </p:txBody>
      </p:sp>
    </p:spTree>
    <p:extLst>
      <p:ext uri="{BB962C8B-B14F-4D97-AF65-F5344CB8AC3E}">
        <p14:creationId xmlns:p14="http://schemas.microsoft.com/office/powerpoint/2010/main" val="1437265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F390FB1-6617-47B5-9FF5-E81299A48D4E}" type="datetime1">
              <a:rPr lang="en-US" smtClean="0"/>
              <a:t>2/18/2017</a:t>
            </a:fld>
            <a:endParaRPr lang="en-US"/>
          </a:p>
        </p:txBody>
      </p:sp>
      <p:sp>
        <p:nvSpPr>
          <p:cNvPr id="8" name="Footer Placeholder 7"/>
          <p:cNvSpPr>
            <a:spLocks noGrp="1"/>
          </p:cNvSpPr>
          <p:nvPr>
            <p:ph type="ftr" sz="quarter" idx="11"/>
          </p:nvPr>
        </p:nvSpPr>
        <p:spPr/>
        <p:txBody>
          <a:bodyPr/>
          <a:lstStyle/>
          <a:p>
            <a:r>
              <a:rPr lang="en-US" smtClean="0"/>
              <a:t>Prof. Bhaumik Vaidya, SCET, Surat</a:t>
            </a:r>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0CDC7DB-8D82-48A2-BC27-F3E2429955EA}" type="slidenum">
              <a:rPr lang="en-US" smtClean="0"/>
              <a:t>‹#›</a:t>
            </a:fld>
            <a:endParaRPr lang="en-US"/>
          </a:p>
        </p:txBody>
      </p:sp>
    </p:spTree>
    <p:extLst>
      <p:ext uri="{BB962C8B-B14F-4D97-AF65-F5344CB8AC3E}">
        <p14:creationId xmlns:p14="http://schemas.microsoft.com/office/powerpoint/2010/main" val="2857894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D620BCF-E9A9-4C70-8955-BDD43AD43CF9}" type="datetime1">
              <a:rPr lang="en-US" smtClean="0"/>
              <a:t>2/18/2017</a:t>
            </a:fld>
            <a:endParaRPr lang="en-US"/>
          </a:p>
        </p:txBody>
      </p:sp>
      <p:sp>
        <p:nvSpPr>
          <p:cNvPr id="4" name="Footer Placeholder 3"/>
          <p:cNvSpPr>
            <a:spLocks noGrp="1"/>
          </p:cNvSpPr>
          <p:nvPr>
            <p:ph type="ftr" sz="quarter" idx="11"/>
          </p:nvPr>
        </p:nvSpPr>
        <p:spPr/>
        <p:txBody>
          <a:bodyPr/>
          <a:lstStyle/>
          <a:p>
            <a:r>
              <a:rPr lang="en-US" smtClean="0"/>
              <a:t>Prof. Bhaumik Vaidya, SCET, Surat</a:t>
            </a:r>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0CDC7DB-8D82-48A2-BC27-F3E2429955EA}" type="slidenum">
              <a:rPr lang="en-US" smtClean="0"/>
              <a:t>‹#›</a:t>
            </a:fld>
            <a:endParaRPr lang="en-US"/>
          </a:p>
        </p:txBody>
      </p:sp>
    </p:spTree>
    <p:extLst>
      <p:ext uri="{BB962C8B-B14F-4D97-AF65-F5344CB8AC3E}">
        <p14:creationId xmlns:p14="http://schemas.microsoft.com/office/powerpoint/2010/main" val="1196650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DEBC3D-9A61-442B-A409-FD6F6C597CE4}" type="datetime1">
              <a:rPr lang="en-US" smtClean="0"/>
              <a:t>2/18/2017</a:t>
            </a:fld>
            <a:endParaRPr lang="en-US"/>
          </a:p>
        </p:txBody>
      </p:sp>
      <p:sp>
        <p:nvSpPr>
          <p:cNvPr id="3" name="Footer Placeholder 2"/>
          <p:cNvSpPr>
            <a:spLocks noGrp="1"/>
          </p:cNvSpPr>
          <p:nvPr>
            <p:ph type="ftr" sz="quarter" idx="11"/>
          </p:nvPr>
        </p:nvSpPr>
        <p:spPr/>
        <p:txBody>
          <a:bodyPr/>
          <a:lstStyle/>
          <a:p>
            <a:r>
              <a:rPr lang="en-US" smtClean="0"/>
              <a:t>Prof. Bhaumik Vaidya, SCET, Surat</a:t>
            </a:r>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0CDC7DB-8D82-48A2-BC27-F3E2429955EA}" type="slidenum">
              <a:rPr lang="en-US" smtClean="0"/>
              <a:t>‹#›</a:t>
            </a:fld>
            <a:endParaRPr lang="en-US"/>
          </a:p>
        </p:txBody>
      </p:sp>
    </p:spTree>
    <p:extLst>
      <p:ext uri="{BB962C8B-B14F-4D97-AF65-F5344CB8AC3E}">
        <p14:creationId xmlns:p14="http://schemas.microsoft.com/office/powerpoint/2010/main" val="4272058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833762-102E-4FDF-B859-E92BE8FDC5A8}" type="datetime1">
              <a:rPr lang="en-US" smtClean="0"/>
              <a:t>2/18/2017</a:t>
            </a:fld>
            <a:endParaRPr lang="en-US"/>
          </a:p>
        </p:txBody>
      </p:sp>
      <p:sp>
        <p:nvSpPr>
          <p:cNvPr id="6" name="Footer Placeholder 5"/>
          <p:cNvSpPr>
            <a:spLocks noGrp="1"/>
          </p:cNvSpPr>
          <p:nvPr>
            <p:ph type="ftr" sz="quarter" idx="11"/>
          </p:nvPr>
        </p:nvSpPr>
        <p:spPr/>
        <p:txBody>
          <a:bodyPr/>
          <a:lstStyle/>
          <a:p>
            <a:r>
              <a:rPr lang="en-US" smtClean="0"/>
              <a:t>Prof. Bhaumik Vaidya, SCET, Surat</a:t>
            </a:r>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0CDC7DB-8D82-48A2-BC27-F3E2429955EA}" type="slidenum">
              <a:rPr lang="en-US" smtClean="0"/>
              <a:t>‹#›</a:t>
            </a:fld>
            <a:endParaRPr lang="en-US"/>
          </a:p>
        </p:txBody>
      </p:sp>
    </p:spTree>
    <p:extLst>
      <p:ext uri="{BB962C8B-B14F-4D97-AF65-F5344CB8AC3E}">
        <p14:creationId xmlns:p14="http://schemas.microsoft.com/office/powerpoint/2010/main" val="333107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AD42C3-FFDB-4E98-AACE-BD6485A742E1}" type="datetime1">
              <a:rPr lang="en-US" smtClean="0"/>
              <a:t>2/18/2017</a:t>
            </a:fld>
            <a:endParaRPr lang="en-US"/>
          </a:p>
        </p:txBody>
      </p:sp>
      <p:sp>
        <p:nvSpPr>
          <p:cNvPr id="6" name="Footer Placeholder 5"/>
          <p:cNvSpPr>
            <a:spLocks noGrp="1"/>
          </p:cNvSpPr>
          <p:nvPr>
            <p:ph type="ftr" sz="quarter" idx="11"/>
          </p:nvPr>
        </p:nvSpPr>
        <p:spPr/>
        <p:txBody>
          <a:bodyPr/>
          <a:lstStyle/>
          <a:p>
            <a:r>
              <a:rPr lang="en-US" smtClean="0"/>
              <a:t>Prof. Bhaumik Vaidya, SCET, Surat</a:t>
            </a:r>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0CDC7DB-8D82-48A2-BC27-F3E2429955EA}" type="slidenum">
              <a:rPr lang="en-US" smtClean="0"/>
              <a:t>‹#›</a:t>
            </a:fld>
            <a:endParaRPr lang="en-US"/>
          </a:p>
        </p:txBody>
      </p:sp>
    </p:spTree>
    <p:extLst>
      <p:ext uri="{BB962C8B-B14F-4D97-AF65-F5344CB8AC3E}">
        <p14:creationId xmlns:p14="http://schemas.microsoft.com/office/powerpoint/2010/main" val="302246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A4C38B1-C8A7-45F5-9874-0611C37B707A}" type="datetime1">
              <a:rPr lang="en-US" smtClean="0"/>
              <a:t>2/18/2017</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Prof. Bhaumik Vaidya, SCET, Surat</a:t>
            </a:r>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0CDC7DB-8D82-48A2-BC27-F3E2429955EA}" type="slidenum">
              <a:rPr lang="en-US" smtClean="0"/>
              <a:t>‹#›</a:t>
            </a:fld>
            <a:endParaRPr lang="en-US"/>
          </a:p>
        </p:txBody>
      </p:sp>
    </p:spTree>
    <p:extLst>
      <p:ext uri="{BB962C8B-B14F-4D97-AF65-F5344CB8AC3E}">
        <p14:creationId xmlns:p14="http://schemas.microsoft.com/office/powerpoint/2010/main" val="4388634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Workshop: Python and </a:t>
            </a:r>
            <a:r>
              <a:rPr lang="en-US" dirty="0" err="1" smtClean="0"/>
              <a:t>OpenCV</a:t>
            </a:r>
            <a:r>
              <a:rPr lang="en-US" dirty="0" smtClean="0"/>
              <a:t> on Raspberry-Pi</a:t>
            </a:r>
            <a:br>
              <a:rPr lang="en-US" dirty="0" smtClean="0"/>
            </a:br>
            <a:r>
              <a:rPr lang="en-US" dirty="0" smtClean="0"/>
              <a:t>Day-3</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smtClean="0"/>
              <a:t>Introduction to </a:t>
            </a:r>
            <a:r>
              <a:rPr lang="en-US" dirty="0" err="1" smtClean="0"/>
              <a:t>OpenCV</a:t>
            </a:r>
            <a:r>
              <a:rPr lang="en-US" dirty="0" smtClean="0"/>
              <a:t> on Raspberry Pi</a:t>
            </a:r>
          </a:p>
          <a:p>
            <a:r>
              <a:rPr lang="en-US" dirty="0" smtClean="0"/>
              <a:t>-Prof. </a:t>
            </a:r>
            <a:r>
              <a:rPr lang="en-US" dirty="0" err="1" smtClean="0"/>
              <a:t>Bhaumik</a:t>
            </a:r>
            <a:r>
              <a:rPr lang="en-US" dirty="0" smtClean="0"/>
              <a:t> Vaidya</a:t>
            </a:r>
            <a:endParaRPr lang="en-US" dirty="0"/>
          </a:p>
        </p:txBody>
      </p:sp>
      <p:sp>
        <p:nvSpPr>
          <p:cNvPr id="4" name="Date Placeholder 3"/>
          <p:cNvSpPr>
            <a:spLocks noGrp="1"/>
          </p:cNvSpPr>
          <p:nvPr>
            <p:ph type="dt" sz="half" idx="10"/>
          </p:nvPr>
        </p:nvSpPr>
        <p:spPr/>
        <p:txBody>
          <a:bodyPr/>
          <a:lstStyle/>
          <a:p>
            <a:fld id="{B3323FB4-60A3-4401-BF3C-8592427CF38E}" type="datetime1">
              <a:rPr lang="en-US" smtClean="0"/>
              <a:t>2/18/2017</a:t>
            </a:fld>
            <a:endParaRPr lang="en-US"/>
          </a:p>
        </p:txBody>
      </p:sp>
      <p:sp>
        <p:nvSpPr>
          <p:cNvPr id="5" name="Footer Placeholder 4"/>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3774800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1662" y="238869"/>
            <a:ext cx="8810253" cy="6126882"/>
          </a:xfrm>
        </p:spPr>
      </p:pic>
      <p:sp>
        <p:nvSpPr>
          <p:cNvPr id="2" name="Date Placeholder 1"/>
          <p:cNvSpPr>
            <a:spLocks noGrp="1"/>
          </p:cNvSpPr>
          <p:nvPr>
            <p:ph type="dt" sz="half" idx="10"/>
          </p:nvPr>
        </p:nvSpPr>
        <p:spPr/>
        <p:txBody>
          <a:bodyPr/>
          <a:lstStyle/>
          <a:p>
            <a:fld id="{929894C3-1059-49D0-96CE-17C0E111F1B7}" type="datetime1">
              <a:rPr lang="en-US" smtClean="0"/>
              <a:t>2/18/2017</a:t>
            </a:fld>
            <a:endParaRPr lang="en-US"/>
          </a:p>
        </p:txBody>
      </p:sp>
      <p:sp>
        <p:nvSpPr>
          <p:cNvPr id="3" name="Footer Placeholder 2"/>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604706455"/>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08958"/>
            <a:ext cx="8911687" cy="1280890"/>
          </a:xfrm>
        </p:spPr>
        <p:txBody>
          <a:bodyPr/>
          <a:lstStyle/>
          <a:p>
            <a:r>
              <a:rPr lang="en-US" b="1" dirty="0" smtClean="0"/>
              <a:t>Comparison between different Models</a:t>
            </a:r>
            <a:endParaRPr lang="en-US" b="1" dirty="0"/>
          </a:p>
        </p:txBody>
      </p:sp>
      <p:sp>
        <p:nvSpPr>
          <p:cNvPr id="4" name="Date Placeholder 3"/>
          <p:cNvSpPr>
            <a:spLocks noGrp="1"/>
          </p:cNvSpPr>
          <p:nvPr>
            <p:ph type="dt" sz="half" idx="10"/>
          </p:nvPr>
        </p:nvSpPr>
        <p:spPr/>
        <p:txBody>
          <a:bodyPr/>
          <a:lstStyle/>
          <a:p>
            <a:fld id="{1B3F7412-07EE-451D-8DB0-253030A0757F}" type="datetime1">
              <a:rPr lang="en-US" smtClean="0"/>
              <a:t>2/18/2017</a:t>
            </a:fld>
            <a:endParaRPr lang="en-US"/>
          </a:p>
        </p:txBody>
      </p:sp>
      <p:sp>
        <p:nvSpPr>
          <p:cNvPr id="5" name="Footer Placeholder 4"/>
          <p:cNvSpPr>
            <a:spLocks noGrp="1"/>
          </p:cNvSpPr>
          <p:nvPr>
            <p:ph type="ftr" sz="quarter" idx="11"/>
          </p:nvPr>
        </p:nvSpPr>
        <p:spPr/>
        <p:txBody>
          <a:bodyPr/>
          <a:lstStyle/>
          <a:p>
            <a:r>
              <a:rPr lang="en-US" smtClean="0"/>
              <a:t>Prof. Bhaumik Vaidya, SCET, Surat</a:t>
            </a:r>
            <a:endParaRPr lang="en-US"/>
          </a:p>
        </p:txBody>
      </p:sp>
      <p:pic>
        <p:nvPicPr>
          <p:cNvPr id="6" name="Picture 5"/>
          <p:cNvPicPr>
            <a:picLocks noChangeAspect="1"/>
          </p:cNvPicPr>
          <p:nvPr/>
        </p:nvPicPr>
        <p:blipFill>
          <a:blip r:embed="rId2"/>
          <a:stretch>
            <a:fillRect/>
          </a:stretch>
        </p:blipFill>
        <p:spPr>
          <a:xfrm>
            <a:off x="2293040" y="1038225"/>
            <a:ext cx="9305925" cy="4781550"/>
          </a:xfrm>
          <a:prstGeom prst="rect">
            <a:avLst/>
          </a:prstGeom>
        </p:spPr>
      </p:pic>
    </p:spTree>
    <p:extLst>
      <p:ext uri="{BB962C8B-B14F-4D97-AF65-F5344CB8AC3E}">
        <p14:creationId xmlns:p14="http://schemas.microsoft.com/office/powerpoint/2010/main" val="3163404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9424" y="365127"/>
            <a:ext cx="6879926" cy="1325563"/>
          </a:xfrm>
        </p:spPr>
        <p:txBody>
          <a:bodyPr/>
          <a:lstStyle/>
          <a:p>
            <a:pPr defTabSz="685765">
              <a:defRPr/>
            </a:pPr>
            <a:r>
              <a:rPr lang="en-US" sz="4400" dirty="0"/>
              <a:t>GPIO Connectors</a:t>
            </a:r>
          </a:p>
        </p:txBody>
      </p:sp>
      <p:pic>
        <p:nvPicPr>
          <p:cNvPr id="13315"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95041" y="1859608"/>
            <a:ext cx="8353723" cy="4859982"/>
          </a:xfrm>
        </p:spPr>
      </p:pic>
      <p:pic>
        <p:nvPicPr>
          <p:cNvPr id="133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43532"/>
            <a:ext cx="1990204" cy="199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Date Placeholder 2"/>
          <p:cNvSpPr>
            <a:spLocks noGrp="1"/>
          </p:cNvSpPr>
          <p:nvPr>
            <p:ph type="dt" sz="half" idx="10"/>
          </p:nvPr>
        </p:nvSpPr>
        <p:spPr/>
        <p:txBody>
          <a:bodyPr/>
          <a:lstStyle/>
          <a:p>
            <a:fld id="{DE346716-00DD-45F8-851E-888446E38541}" type="datetime1">
              <a:rPr lang="en-US" smtClean="0"/>
              <a:t>2/18/2017</a:t>
            </a:fld>
            <a:endParaRPr lang="en-US"/>
          </a:p>
        </p:txBody>
      </p:sp>
      <p:sp>
        <p:nvSpPr>
          <p:cNvPr id="4" name="Footer Placeholder 3"/>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3241734937"/>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a:xfrm>
            <a:off x="3260685" y="178594"/>
            <a:ext cx="6834699" cy="1714500"/>
          </a:xfrm>
        </p:spPr>
        <p:txBody>
          <a:bodyPr/>
          <a:lstStyle/>
          <a:p>
            <a:pPr defTabSz="685765">
              <a:defRPr/>
            </a:pPr>
            <a:r>
              <a:rPr lang="en-US" altLang="en-US" sz="4400" b="1" dirty="0"/>
              <a:t>Operating System</a:t>
            </a:r>
          </a:p>
        </p:txBody>
      </p:sp>
      <p:sp>
        <p:nvSpPr>
          <p:cNvPr id="15363" name="Rectangle 2"/>
          <p:cNvSpPr>
            <a:spLocks noGrp="1" noChangeArrowheads="1"/>
          </p:cNvSpPr>
          <p:nvPr>
            <p:ph idx="1"/>
          </p:nvPr>
        </p:nvSpPr>
        <p:spPr>
          <a:xfrm>
            <a:off x="1691136" y="2071688"/>
            <a:ext cx="8252792" cy="3686845"/>
          </a:xfrm>
        </p:spPr>
        <p:txBody>
          <a:bodyPr/>
          <a:lstStyle/>
          <a:p>
            <a:pPr marL="937584" lvl="1" indent="-171441" defTabSz="685765">
              <a:spcBef>
                <a:spcPts val="375"/>
              </a:spcBef>
              <a:defRPr/>
            </a:pPr>
            <a:r>
              <a:rPr lang="en-US" altLang="en-US" sz="3234" b="1" dirty="0">
                <a:latin typeface="Arial" panose="020B0604020202020204" pitchFamily="34" charset="0"/>
                <a:cs typeface="Arial" panose="020B0604020202020204" pitchFamily="34" charset="0"/>
                <a:sym typeface="Arial" panose="020B0604020202020204" pitchFamily="34" charset="0"/>
              </a:rPr>
              <a:t>Raspbian</a:t>
            </a:r>
          </a:p>
          <a:p>
            <a:pPr marL="937584" lvl="1" indent="-171441" defTabSz="685765">
              <a:spcBef>
                <a:spcPts val="375"/>
              </a:spcBef>
              <a:defRPr/>
            </a:pPr>
            <a:r>
              <a:rPr lang="en-US" altLang="en-US" sz="3234" b="1" dirty="0">
                <a:latin typeface="Arial" panose="020B0604020202020204" pitchFamily="34" charset="0"/>
                <a:cs typeface="Arial" panose="020B0604020202020204" pitchFamily="34" charset="0"/>
                <a:sym typeface="Arial" panose="020B0604020202020204" pitchFamily="34" charset="0"/>
              </a:rPr>
              <a:t>Fedora</a:t>
            </a:r>
          </a:p>
          <a:p>
            <a:pPr marL="937584" lvl="1" indent="-171441" defTabSz="685765">
              <a:spcBef>
                <a:spcPts val="375"/>
              </a:spcBef>
              <a:defRPr/>
            </a:pPr>
            <a:r>
              <a:rPr lang="en-US" altLang="en-US" sz="3234" b="1" dirty="0">
                <a:latin typeface="Arial" panose="020B0604020202020204" pitchFamily="34" charset="0"/>
                <a:cs typeface="Arial" panose="020B0604020202020204" pitchFamily="34" charset="0"/>
                <a:sym typeface="Arial" panose="020B0604020202020204" pitchFamily="34" charset="0"/>
              </a:rPr>
              <a:t>Ubuntu Mate</a:t>
            </a:r>
            <a:endParaRPr lang="en-US" altLang="en-US" sz="3234" dirty="0">
              <a:latin typeface="Arial" panose="020B0604020202020204" pitchFamily="34" charset="0"/>
              <a:sym typeface="Arial" panose="020B0604020202020204" pitchFamily="34" charset="0"/>
            </a:endParaRPr>
          </a:p>
          <a:p>
            <a:pPr marL="937584" lvl="1" indent="-171441" defTabSz="685765">
              <a:spcBef>
                <a:spcPts val="375"/>
              </a:spcBef>
              <a:defRPr/>
            </a:pPr>
            <a:r>
              <a:rPr lang="en-US" altLang="en-US" sz="3234" b="1" dirty="0">
                <a:latin typeface="Arial" panose="020B0604020202020204" pitchFamily="34" charset="0"/>
                <a:cs typeface="Arial" panose="020B0604020202020204" pitchFamily="34" charset="0"/>
                <a:sym typeface="Arial" panose="020B0604020202020204" pitchFamily="34" charset="0"/>
              </a:rPr>
              <a:t>OSMC</a:t>
            </a:r>
            <a:r>
              <a:rPr lang="en-US" altLang="en-US" sz="3234" dirty="0">
                <a:latin typeface="Arial" panose="020B0604020202020204" pitchFamily="34" charset="0"/>
                <a:cs typeface="Arial" panose="020B0604020202020204" pitchFamily="34" charset="0"/>
                <a:sym typeface="Arial" panose="020B0604020202020204" pitchFamily="34" charset="0"/>
              </a:rPr>
              <a:t>(open source media center)</a:t>
            </a:r>
            <a:endParaRPr lang="en-US" altLang="en-US" sz="3234" dirty="0">
              <a:latin typeface="Arial" panose="020B0604020202020204" pitchFamily="34" charset="0"/>
              <a:sym typeface="Arial" panose="020B0604020202020204" pitchFamily="34" charset="0"/>
            </a:endParaRPr>
          </a:p>
          <a:p>
            <a:pPr marL="937584" lvl="1" indent="-171441" defTabSz="685765">
              <a:spcBef>
                <a:spcPts val="375"/>
              </a:spcBef>
              <a:defRPr/>
            </a:pPr>
            <a:r>
              <a:rPr lang="en-US" altLang="en-US" sz="3234" b="1" dirty="0">
                <a:latin typeface="Arial" panose="020B0604020202020204" pitchFamily="34" charset="0"/>
                <a:cs typeface="Arial" panose="020B0604020202020204" pitchFamily="34" charset="0"/>
                <a:sym typeface="Arial" panose="020B0604020202020204" pitchFamily="34" charset="0"/>
              </a:rPr>
              <a:t>ArchLinux </a:t>
            </a:r>
            <a:r>
              <a:rPr lang="en-US" altLang="en-US" sz="3094" b="1" dirty="0">
                <a:latin typeface="Arial" panose="020B0604020202020204" pitchFamily="34" charset="0"/>
                <a:cs typeface="Arial" panose="020B0604020202020204" pitchFamily="34" charset="0"/>
                <a:sym typeface="Arial" panose="020B0604020202020204" pitchFamily="34" charset="0"/>
              </a:rPr>
              <a:t>ARM</a:t>
            </a:r>
          </a:p>
          <a:p>
            <a:pPr marL="937584" lvl="1" indent="-171441" defTabSz="685765">
              <a:spcBef>
                <a:spcPts val="375"/>
              </a:spcBef>
              <a:defRPr/>
            </a:pPr>
            <a:r>
              <a:rPr lang="en-US" altLang="en-US" sz="3094" b="1" dirty="0">
                <a:latin typeface="Arial" panose="020B0604020202020204" pitchFamily="34" charset="0"/>
                <a:cs typeface="Arial" panose="020B0604020202020204" pitchFamily="34" charset="0"/>
                <a:sym typeface="Arial" panose="020B0604020202020204" pitchFamily="34" charset="0"/>
              </a:rPr>
              <a:t>Windows 10 On Raspberry Pi2</a:t>
            </a:r>
            <a:endParaRPr lang="en-US" altLang="en-US" sz="1758" b="1" dirty="0">
              <a:latin typeface="Arial" panose="020B0604020202020204" pitchFamily="34" charset="0"/>
              <a:sym typeface="Arial" panose="020B0604020202020204" pitchFamily="34" charset="0"/>
            </a:endParaRPr>
          </a:p>
        </p:txBody>
      </p:sp>
      <p:pic>
        <p:nvPicPr>
          <p:cNvPr id="1434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
            <a:ext cx="1990204" cy="199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50B264E1-A962-4D32-90E0-A0FD4B72DFEB}" type="datetime1">
              <a:rPr lang="en-US" smtClean="0"/>
              <a:t>2/18/2017</a:t>
            </a:fld>
            <a:endParaRPr lang="en-US"/>
          </a:p>
        </p:txBody>
      </p:sp>
      <p:sp>
        <p:nvSpPr>
          <p:cNvPr id="3" name="Footer Placeholder 2"/>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4010753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a:xfrm>
            <a:off x="3514204" y="178594"/>
            <a:ext cx="7153796" cy="1714500"/>
          </a:xfrm>
        </p:spPr>
        <p:txBody>
          <a:bodyPr/>
          <a:lstStyle/>
          <a:p>
            <a:pPr defTabSz="685765">
              <a:defRPr/>
            </a:pPr>
            <a:r>
              <a:rPr lang="en-US" altLang="en-US" sz="4400" b="1" dirty="0"/>
              <a:t>  How to make it work!</a:t>
            </a: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
            <a:ext cx="1990204" cy="199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364" name="Picture 2" descr="C:\Users\Praveen\Downloads\Raspberry Pi  B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914302"/>
            <a:ext cx="9144000" cy="494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33C5CDA0-EFED-4940-B5A4-9C43A96A7305}" type="datetime1">
              <a:rPr lang="en-US" smtClean="0"/>
              <a:t>2/18/2017</a:t>
            </a:fld>
            <a:endParaRPr lang="en-US"/>
          </a:p>
        </p:txBody>
      </p:sp>
      <p:sp>
        <p:nvSpPr>
          <p:cNvPr id="3" name="Footer Placeholder 2"/>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2339597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a:xfrm>
            <a:off x="4222667" y="289902"/>
            <a:ext cx="5816683" cy="1400788"/>
          </a:xfrm>
        </p:spPr>
        <p:txBody>
          <a:bodyPr/>
          <a:lstStyle/>
          <a:p>
            <a:pPr defTabSz="685765">
              <a:defRPr/>
            </a:pPr>
            <a:r>
              <a:rPr lang="en-US" altLang="en-US" sz="4400" b="1" dirty="0"/>
              <a:t>Programming</a:t>
            </a:r>
          </a:p>
        </p:txBody>
      </p:sp>
      <p:sp>
        <p:nvSpPr>
          <p:cNvPr id="17411" name="Rectangle 2"/>
          <p:cNvSpPr>
            <a:spLocks noGrp="1" noChangeArrowheads="1"/>
          </p:cNvSpPr>
          <p:nvPr>
            <p:ph idx="1"/>
          </p:nvPr>
        </p:nvSpPr>
        <p:spPr>
          <a:xfrm>
            <a:off x="2349334" y="1990204"/>
            <a:ext cx="7425698" cy="4644553"/>
          </a:xfrm>
        </p:spPr>
        <p:txBody>
          <a:bodyPr/>
          <a:lstStyle/>
          <a:p>
            <a:pPr marL="625056" indent="-171441" algn="just" defTabSz="685765">
              <a:spcBef>
                <a:spcPts val="750"/>
              </a:spcBef>
              <a:defRPr/>
            </a:pPr>
            <a:r>
              <a:rPr lang="en-US" altLang="en-US" sz="3305" dirty="0">
                <a:latin typeface="Arial" panose="020B0604020202020204" pitchFamily="34" charset="0"/>
                <a:cs typeface="Arial" panose="020B0604020202020204" pitchFamily="34" charset="0"/>
                <a:sym typeface="Arial" panose="020B0604020202020204" pitchFamily="34" charset="0"/>
              </a:rPr>
              <a:t>By default, supporting Python as the educational language.</a:t>
            </a:r>
          </a:p>
          <a:p>
            <a:pPr marL="625056" indent="-171441" algn="just" defTabSz="685765">
              <a:spcBef>
                <a:spcPts val="750"/>
              </a:spcBef>
              <a:buNone/>
              <a:defRPr/>
            </a:pPr>
            <a:endParaRPr lang="en-US" altLang="en-US" sz="3305" dirty="0">
              <a:latin typeface="Arial" panose="020B0604020202020204" pitchFamily="34" charset="0"/>
              <a:sym typeface="Arial" panose="020B0604020202020204" pitchFamily="34" charset="0"/>
            </a:endParaRPr>
          </a:p>
          <a:p>
            <a:pPr marL="625056" indent="-171441" algn="just" defTabSz="685765">
              <a:spcBef>
                <a:spcPts val="750"/>
              </a:spcBef>
              <a:defRPr/>
            </a:pPr>
            <a:r>
              <a:rPr lang="en-US" altLang="en-US" sz="3305" dirty="0">
                <a:latin typeface="Arial" panose="020B0604020202020204" pitchFamily="34" charset="0"/>
                <a:cs typeface="Arial" panose="020B0604020202020204" pitchFamily="34" charset="0"/>
                <a:sym typeface="Arial" panose="020B0604020202020204" pitchFamily="34" charset="0"/>
              </a:rPr>
              <a:t> Any language which will compile for ARMv6 can be used with the Raspberry Pi.</a:t>
            </a:r>
            <a:endParaRPr lang="en-US" altLang="en-US" sz="3305" dirty="0">
              <a:latin typeface="Arial" panose="020B0604020202020204" pitchFamily="34" charset="0"/>
              <a:sym typeface="Arial" panose="020B0604020202020204" pitchFamily="34" charset="0"/>
            </a:endParaRPr>
          </a:p>
        </p:txBody>
      </p:sp>
      <p:pic>
        <p:nvPicPr>
          <p:cNvPr id="1638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
            <a:ext cx="1990204" cy="199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26823BB9-C530-4105-B58F-56518146C728}" type="datetime1">
              <a:rPr lang="en-US" smtClean="0"/>
              <a:t>2/18/2017</a:t>
            </a:fld>
            <a:endParaRPr lang="en-US"/>
          </a:p>
        </p:txBody>
      </p:sp>
      <p:sp>
        <p:nvSpPr>
          <p:cNvPr id="3" name="Footer Placeholder 2"/>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3440841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a:xfrm>
            <a:off x="4526451" y="365127"/>
            <a:ext cx="5512899" cy="1325563"/>
          </a:xfrm>
        </p:spPr>
        <p:txBody>
          <a:bodyPr/>
          <a:lstStyle/>
          <a:p>
            <a:pPr defTabSz="685765">
              <a:defRPr/>
            </a:pPr>
            <a:r>
              <a:rPr lang="en-US" altLang="en-US" sz="4400" b="1" dirty="0"/>
              <a:t>Applications</a:t>
            </a:r>
          </a:p>
        </p:txBody>
      </p:sp>
      <p:sp>
        <p:nvSpPr>
          <p:cNvPr id="19459" name="Rectangle 2"/>
          <p:cNvSpPr>
            <a:spLocks noGrp="1" noChangeArrowheads="1"/>
          </p:cNvSpPr>
          <p:nvPr>
            <p:ph idx="1"/>
          </p:nvPr>
        </p:nvSpPr>
        <p:spPr>
          <a:xfrm>
            <a:off x="2442726" y="1919803"/>
            <a:ext cx="7358063" cy="3037210"/>
          </a:xfrm>
        </p:spPr>
        <p:txBody>
          <a:bodyPr/>
          <a:lstStyle/>
          <a:p>
            <a:pPr marL="171441" indent="-171441" defTabSz="685765">
              <a:spcBef>
                <a:spcPts val="750"/>
              </a:spcBef>
              <a:defRPr/>
            </a:pPr>
            <a:r>
              <a:rPr lang="en-IN" altLang="en-US" sz="2250" b="1" dirty="0">
                <a:latin typeface="Arial" panose="020B0604020202020204" pitchFamily="34" charset="0"/>
                <a:cs typeface="Arial" panose="020B0604020202020204" pitchFamily="34" charset="0"/>
              </a:rPr>
              <a:t>Raspberry Pi Wall Mounted Google Calendar – </a:t>
            </a:r>
            <a:r>
              <a:rPr lang="en-IN" altLang="en-US" sz="2250" dirty="0">
                <a:latin typeface="Arial" panose="020B0604020202020204" pitchFamily="34" charset="0"/>
                <a:cs typeface="Arial" panose="020B0604020202020204" pitchFamily="34" charset="0"/>
              </a:rPr>
              <a:t>On Instructables</a:t>
            </a:r>
            <a:endParaRPr lang="en-US" altLang="en-US" sz="2250" dirty="0"/>
          </a:p>
        </p:txBody>
      </p:sp>
      <p:pic>
        <p:nvPicPr>
          <p:cNvPr id="1843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627" y="53578"/>
            <a:ext cx="2040434" cy="205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8437" name="Picture 5" descr="Google Calenda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53606" y="2720206"/>
            <a:ext cx="6682755" cy="3968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B6B5C61A-BAD9-4FB5-AC88-A2EFFB79BAFA}" type="datetime1">
              <a:rPr lang="en-US" smtClean="0"/>
              <a:t>2/18/2017</a:t>
            </a:fld>
            <a:endParaRPr lang="en-US"/>
          </a:p>
        </p:txBody>
      </p:sp>
      <p:sp>
        <p:nvSpPr>
          <p:cNvPr id="3" name="Footer Placeholder 2"/>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3434678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a:xfrm>
            <a:off x="4475820" y="365127"/>
            <a:ext cx="5563530" cy="1325563"/>
          </a:xfrm>
        </p:spPr>
        <p:txBody>
          <a:bodyPr/>
          <a:lstStyle/>
          <a:p>
            <a:pPr defTabSz="685765">
              <a:defRPr/>
            </a:pPr>
            <a:r>
              <a:rPr lang="en-US" altLang="en-US" sz="4400" b="1" dirty="0"/>
              <a:t>Applications</a:t>
            </a:r>
          </a:p>
        </p:txBody>
      </p:sp>
      <p:sp>
        <p:nvSpPr>
          <p:cNvPr id="20483" name="Rectangle 2"/>
          <p:cNvSpPr>
            <a:spLocks noGrp="1" noChangeArrowheads="1"/>
          </p:cNvSpPr>
          <p:nvPr>
            <p:ph idx="1"/>
          </p:nvPr>
        </p:nvSpPr>
        <p:spPr>
          <a:xfrm>
            <a:off x="2416969" y="2112988"/>
            <a:ext cx="7358063" cy="2683371"/>
          </a:xfrm>
        </p:spPr>
        <p:txBody>
          <a:bodyPr/>
          <a:lstStyle/>
          <a:p>
            <a:pPr marL="171441" indent="-171441" defTabSz="685765">
              <a:spcBef>
                <a:spcPts val="750"/>
              </a:spcBef>
              <a:defRPr/>
            </a:pPr>
            <a:r>
              <a:rPr lang="en-IN" altLang="en-US" sz="2250" b="1" dirty="0" err="1">
                <a:latin typeface="Arial" panose="020B0604020202020204" pitchFamily="34" charset="0"/>
                <a:cs typeface="Arial" panose="020B0604020202020204" pitchFamily="34" charset="0"/>
              </a:rPr>
              <a:t>PiPad</a:t>
            </a:r>
            <a:r>
              <a:rPr lang="en-IN" altLang="en-US" sz="2250" dirty="0">
                <a:latin typeface="Arial" panose="020B0604020202020204" pitchFamily="34" charset="0"/>
                <a:cs typeface="Arial" panose="020B0604020202020204" pitchFamily="34" charset="0"/>
              </a:rPr>
              <a:t>: Tablet Using Raspberry Pi</a:t>
            </a:r>
            <a:r>
              <a:rPr lang="en-US" altLang="en-US" sz="2250" dirty="0"/>
              <a:t>.</a:t>
            </a:r>
            <a:endParaRPr lang="en-IN" altLang="en-US" sz="2250" dirty="0">
              <a:latin typeface="Arial" panose="020B0604020202020204" pitchFamily="34" charset="0"/>
              <a:cs typeface="Arial" panose="020B0604020202020204" pitchFamily="34" charset="0"/>
            </a:endParaRPr>
          </a:p>
        </p:txBody>
      </p:sp>
      <p:pic>
        <p:nvPicPr>
          <p:cNvPr id="1946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627" y="53578"/>
            <a:ext cx="2040434" cy="205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9461" name="Picture 5" descr="pipad-raspberry-pi-tablet-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6969" y="2534916"/>
            <a:ext cx="7476381" cy="4184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29925661-FD4C-4D99-8E6A-0AEB46AECC1A}" type="datetime1">
              <a:rPr lang="en-US" smtClean="0"/>
              <a:t>2/18/2017</a:t>
            </a:fld>
            <a:endParaRPr lang="en-US"/>
          </a:p>
        </p:txBody>
      </p:sp>
      <p:sp>
        <p:nvSpPr>
          <p:cNvPr id="3" name="Footer Placeholder 2"/>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3210724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ChangeArrowheads="1"/>
          </p:cNvSpPr>
          <p:nvPr>
            <p:ph type="title"/>
          </p:nvPr>
        </p:nvSpPr>
        <p:spPr>
          <a:xfrm>
            <a:off x="4425189" y="365127"/>
            <a:ext cx="5614161" cy="1325563"/>
          </a:xfrm>
        </p:spPr>
        <p:txBody>
          <a:bodyPr/>
          <a:lstStyle/>
          <a:p>
            <a:pPr defTabSz="685765">
              <a:defRPr/>
            </a:pPr>
            <a:r>
              <a:rPr lang="en-US" altLang="en-US" sz="4400" b="1" dirty="0"/>
              <a:t>Applications</a:t>
            </a:r>
          </a:p>
        </p:txBody>
      </p:sp>
      <p:sp>
        <p:nvSpPr>
          <p:cNvPr id="21507" name="Rectangle 2"/>
          <p:cNvSpPr>
            <a:spLocks noGrp="1" noChangeArrowheads="1"/>
          </p:cNvSpPr>
          <p:nvPr>
            <p:ph idx="1"/>
          </p:nvPr>
        </p:nvSpPr>
        <p:spPr>
          <a:xfrm>
            <a:off x="2416969" y="2112988"/>
            <a:ext cx="7358063" cy="2835176"/>
          </a:xfrm>
        </p:spPr>
        <p:txBody>
          <a:bodyPr/>
          <a:lstStyle/>
          <a:p>
            <a:pPr marL="171441" indent="-171441" defTabSz="685765">
              <a:spcBef>
                <a:spcPts val="750"/>
              </a:spcBef>
              <a:defRPr/>
            </a:pPr>
            <a:r>
              <a:rPr lang="en-IN" altLang="en-US" sz="2250" b="1" dirty="0" err="1">
                <a:latin typeface="Arial" panose="020B0604020202020204" pitchFamily="34" charset="0"/>
                <a:cs typeface="Arial" panose="020B0604020202020204" pitchFamily="34" charset="0"/>
              </a:rPr>
              <a:t>PiPhone</a:t>
            </a:r>
            <a:r>
              <a:rPr lang="en-IN" altLang="en-US" sz="2250" dirty="0">
                <a:latin typeface="Arial" panose="020B0604020202020204" pitchFamily="34" charset="0"/>
                <a:cs typeface="Arial" panose="020B0604020202020204" pitchFamily="34" charset="0"/>
              </a:rPr>
              <a:t> : Using Raspberry Pi</a:t>
            </a:r>
            <a:r>
              <a:rPr lang="en-US" altLang="en-US" sz="2250" dirty="0"/>
              <a:t>.</a:t>
            </a:r>
            <a:endParaRPr lang="en-IN" altLang="en-US" sz="2250" dirty="0">
              <a:latin typeface="Arial" panose="020B0604020202020204" pitchFamily="34" charset="0"/>
              <a:cs typeface="Arial" panose="020B0604020202020204" pitchFamily="34" charset="0"/>
            </a:endParaRPr>
          </a:p>
        </p:txBody>
      </p:sp>
      <p:pic>
        <p:nvPicPr>
          <p:cNvPr id="2048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627" y="53578"/>
            <a:ext cx="2040434" cy="205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0485" name="Picture 5" descr="piphone-540x33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6969" y="2534915"/>
            <a:ext cx="6919392" cy="3982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504548E2-7DDF-41B8-861E-DC7AF23FA1AD}" type="datetime1">
              <a:rPr lang="en-US" smtClean="0"/>
              <a:t>2/18/2017</a:t>
            </a:fld>
            <a:endParaRPr lang="en-US"/>
          </a:p>
        </p:txBody>
      </p:sp>
      <p:sp>
        <p:nvSpPr>
          <p:cNvPr id="3" name="Footer Placeholder 2"/>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3277932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a:xfrm>
            <a:off x="4457402" y="365127"/>
            <a:ext cx="5581948" cy="1325563"/>
          </a:xfrm>
        </p:spPr>
        <p:txBody>
          <a:bodyPr/>
          <a:lstStyle/>
          <a:p>
            <a:pPr defTabSz="685765">
              <a:defRPr/>
            </a:pPr>
            <a:r>
              <a:rPr lang="en-US" altLang="en-US" sz="4400" b="1" dirty="0"/>
              <a:t>Applications</a:t>
            </a:r>
          </a:p>
        </p:txBody>
      </p:sp>
      <p:sp>
        <p:nvSpPr>
          <p:cNvPr id="22531" name="Rectangle 2"/>
          <p:cNvSpPr>
            <a:spLocks noGrp="1" noChangeArrowheads="1"/>
          </p:cNvSpPr>
          <p:nvPr>
            <p:ph idx="1"/>
          </p:nvPr>
        </p:nvSpPr>
        <p:spPr>
          <a:xfrm>
            <a:off x="2416969" y="2112987"/>
            <a:ext cx="7358063" cy="2783830"/>
          </a:xfrm>
        </p:spPr>
        <p:txBody>
          <a:bodyPr/>
          <a:lstStyle/>
          <a:p>
            <a:pPr marL="171441" indent="-171441" defTabSz="685765">
              <a:spcBef>
                <a:spcPts val="750"/>
              </a:spcBef>
              <a:defRPr/>
            </a:pPr>
            <a:r>
              <a:rPr lang="en-IN" altLang="en-US" sz="2250" b="1" dirty="0">
                <a:latin typeface="Arial" panose="020B0604020202020204" pitchFamily="34" charset="0"/>
                <a:cs typeface="Arial" panose="020B0604020202020204" pitchFamily="34" charset="0"/>
              </a:rPr>
              <a:t>Pi as a Media Centre</a:t>
            </a:r>
            <a:r>
              <a:rPr lang="en-IN" altLang="en-US" sz="2250" dirty="0">
                <a:latin typeface="Arial" panose="020B0604020202020204" pitchFamily="34" charset="0"/>
                <a:cs typeface="Arial" panose="020B0604020202020204" pitchFamily="34" charset="0"/>
              </a:rPr>
              <a:t> : Convert Your TV Into Smart TV.</a:t>
            </a:r>
            <a:endParaRPr lang="en-US" altLang="en-US" sz="2250" dirty="0"/>
          </a:p>
        </p:txBody>
      </p:sp>
      <p:pic>
        <p:nvPicPr>
          <p:cNvPr id="2150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627" y="53578"/>
            <a:ext cx="2040434" cy="205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1509" name="Picture 5" descr="rpi-running-openelec.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6969" y="2534916"/>
            <a:ext cx="7172771" cy="4184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8808357F-1E30-4B81-BC02-62C6CBA2B940}" type="datetime1">
              <a:rPr lang="en-US" smtClean="0"/>
              <a:t>2/18/2017</a:t>
            </a:fld>
            <a:endParaRPr lang="en-US"/>
          </a:p>
        </p:txBody>
      </p:sp>
      <p:sp>
        <p:nvSpPr>
          <p:cNvPr id="3" name="Footer Placeholder 2"/>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3696992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a:xfrm>
            <a:off x="3311316" y="620614"/>
            <a:ext cx="7012891" cy="658564"/>
          </a:xfrm>
        </p:spPr>
        <p:txBody>
          <a:bodyPr>
            <a:noAutofit/>
          </a:bodyPr>
          <a:lstStyle/>
          <a:p>
            <a:pPr defTabSz="685765">
              <a:defRPr/>
            </a:pPr>
            <a:r>
              <a:rPr lang="en-US" altLang="en-US" sz="4640" dirty="0"/>
              <a:t>What Is Raspberry Pi</a:t>
            </a:r>
          </a:p>
        </p:txBody>
      </p:sp>
      <p:sp>
        <p:nvSpPr>
          <p:cNvPr id="4099" name="Rectangle 2"/>
          <p:cNvSpPr>
            <a:spLocks noGrp="1" noChangeArrowheads="1"/>
          </p:cNvSpPr>
          <p:nvPr>
            <p:ph idx="1"/>
          </p:nvPr>
        </p:nvSpPr>
        <p:spPr>
          <a:xfrm>
            <a:off x="2438402" y="1686712"/>
            <a:ext cx="8234288" cy="4557472"/>
          </a:xfrm>
        </p:spPr>
        <p:txBody>
          <a:bodyPr/>
          <a:lstStyle/>
          <a:p>
            <a:pPr marL="625056" indent="-171441" algn="just" defTabSz="685765">
              <a:spcBef>
                <a:spcPts val="750"/>
              </a:spcBef>
              <a:defRPr/>
            </a:pPr>
            <a:r>
              <a:rPr lang="en-US" altLang="en-US" sz="2250" i="1" dirty="0">
                <a:latin typeface="Arial" panose="020B0604020202020204" pitchFamily="34" charset="0"/>
                <a:cs typeface="Arial" panose="020B0604020202020204" pitchFamily="34" charset="0"/>
                <a:sym typeface="Arial" panose="020B0604020202020204" pitchFamily="34" charset="0"/>
              </a:rPr>
              <a:t>Credit-Card</a:t>
            </a:r>
            <a:r>
              <a:rPr lang="en-US" altLang="en-US" sz="2250" dirty="0">
                <a:latin typeface="Arial" panose="020B0604020202020204" pitchFamily="34" charset="0"/>
                <a:cs typeface="Arial" panose="020B0604020202020204" pitchFamily="34" charset="0"/>
                <a:sym typeface="Arial" panose="020B0604020202020204" pitchFamily="34" charset="0"/>
              </a:rPr>
              <a:t> sized computer</a:t>
            </a:r>
          </a:p>
          <a:p>
            <a:pPr marL="625056" indent="-171441" algn="just" defTabSz="685765">
              <a:spcBef>
                <a:spcPts val="750"/>
              </a:spcBef>
              <a:defRPr/>
            </a:pPr>
            <a:r>
              <a:rPr lang="en-US" altLang="en-US" sz="2250" dirty="0">
                <a:latin typeface="Arial" panose="020B0604020202020204" pitchFamily="34" charset="0"/>
                <a:cs typeface="Arial" panose="020B0604020202020204" pitchFamily="34" charset="0"/>
                <a:sym typeface="Arial" panose="020B0604020202020204" pitchFamily="34" charset="0"/>
              </a:rPr>
              <a:t>Developed in U.K by Raspberry Pi foundation in 2009.</a:t>
            </a:r>
          </a:p>
          <a:p>
            <a:pPr marL="625056" indent="-171441" algn="just" defTabSz="685765">
              <a:spcBef>
                <a:spcPts val="750"/>
              </a:spcBef>
              <a:defRPr/>
            </a:pPr>
            <a:r>
              <a:rPr lang="en-US" altLang="en-US" sz="2250" dirty="0">
                <a:latin typeface="Arial" panose="020B0604020202020204" pitchFamily="34" charset="0"/>
                <a:sym typeface="Arial" panose="020B0604020202020204" pitchFamily="34" charset="0"/>
              </a:rPr>
              <a:t>Project Initiated By </a:t>
            </a:r>
            <a:r>
              <a:rPr lang="en-US" altLang="en-US" sz="2250" dirty="0">
                <a:latin typeface="Arial" panose="020B0604020202020204" pitchFamily="34" charset="0"/>
                <a:ea typeface="Adobe Ming Std L" pitchFamily="18" charset="-128"/>
                <a:cs typeface="Arial" panose="020B0604020202020204" pitchFamily="34" charset="0"/>
              </a:rPr>
              <a:t>Initiated by </a:t>
            </a:r>
            <a:r>
              <a:rPr lang="en-US" altLang="en-US" sz="2250" b="1" dirty="0">
                <a:latin typeface="Arial" panose="020B0604020202020204" pitchFamily="34" charset="0"/>
                <a:ea typeface="Adobe Ming Std L" pitchFamily="18" charset="-128"/>
                <a:cs typeface="Arial" panose="020B0604020202020204" pitchFamily="34" charset="0"/>
              </a:rPr>
              <a:t>Eben Upton</a:t>
            </a:r>
            <a:r>
              <a:rPr lang="en-US" altLang="en-US" sz="2250" dirty="0">
                <a:latin typeface="Arial" panose="020B0604020202020204" pitchFamily="34" charset="0"/>
                <a:ea typeface="Adobe Ming Std L" pitchFamily="18" charset="-128"/>
                <a:cs typeface="Arial" panose="020B0604020202020204" pitchFamily="34" charset="0"/>
              </a:rPr>
              <a:t>.</a:t>
            </a:r>
          </a:p>
          <a:p>
            <a:pPr marL="625056" indent="-171441" algn="just" defTabSz="685765">
              <a:spcBef>
                <a:spcPts val="750"/>
              </a:spcBef>
              <a:defRPr/>
            </a:pPr>
            <a:r>
              <a:rPr lang="en-US" altLang="en-US" sz="2250" dirty="0">
                <a:latin typeface="Arial" panose="020B0604020202020204" pitchFamily="34" charset="0"/>
                <a:ea typeface="Adobe Ming Std L" pitchFamily="18" charset="-128"/>
                <a:cs typeface="Arial" panose="020B0604020202020204" pitchFamily="34" charset="0"/>
                <a:sym typeface="Arial" panose="020B0604020202020204" pitchFamily="34" charset="0"/>
              </a:rPr>
              <a:t>Based on Broadcom chips.</a:t>
            </a:r>
          </a:p>
          <a:p>
            <a:pPr marL="625056" indent="-171441" algn="just" defTabSz="685765">
              <a:spcBef>
                <a:spcPts val="750"/>
              </a:spcBef>
              <a:defRPr/>
            </a:pPr>
            <a:r>
              <a:rPr lang="en-US" altLang="en-US" sz="2250" dirty="0">
                <a:latin typeface="Arial" panose="020B0604020202020204" pitchFamily="34" charset="0"/>
                <a:ea typeface="Adobe Ming Std L" pitchFamily="18" charset="-128"/>
                <a:cs typeface="Arial" panose="020B0604020202020204" pitchFamily="34" charset="0"/>
              </a:rPr>
              <a:t>Affordable Price</a:t>
            </a:r>
          </a:p>
          <a:p>
            <a:pPr marL="625056" indent="-171441" algn="just" defTabSz="685765">
              <a:spcBef>
                <a:spcPts val="750"/>
              </a:spcBef>
              <a:defRPr/>
            </a:pPr>
            <a:r>
              <a:rPr lang="en-US" altLang="en-US" sz="2250" dirty="0">
                <a:latin typeface="Arial" panose="020B0604020202020204" pitchFamily="34" charset="0"/>
                <a:ea typeface="Adobe Ming Std L" pitchFamily="18" charset="-128"/>
                <a:cs typeface="Arial" panose="020B0604020202020204" pitchFamily="34" charset="0"/>
              </a:rPr>
              <a:t>Runs LINUX. </a:t>
            </a:r>
            <a:r>
              <a:rPr lang="en-US" altLang="en-US" sz="2250" dirty="0">
                <a:latin typeface="Arial" panose="020B0604020202020204" pitchFamily="34" charset="0"/>
                <a:ea typeface="Adobe Ming Std L" pitchFamily="18" charset="-128"/>
                <a:cs typeface="Arial" panose="020B0604020202020204" pitchFamily="34" charset="0"/>
                <a:sym typeface="Arial" panose="020B0604020202020204" pitchFamily="34" charset="0"/>
              </a:rPr>
              <a:t>Microsoft is developing Windows 10 for newer boards.</a:t>
            </a:r>
          </a:p>
          <a:p>
            <a:pPr marL="625056" indent="-171441" algn="just" defTabSz="685765">
              <a:spcBef>
                <a:spcPts val="750"/>
              </a:spcBef>
              <a:defRPr/>
            </a:pPr>
            <a:r>
              <a:rPr lang="en-GB" altLang="en-US" sz="2250" dirty="0">
                <a:latin typeface="Arial" panose="020B0604020202020204" pitchFamily="34" charset="0"/>
                <a:sym typeface="Arial" panose="020B0604020202020204" pitchFamily="34" charset="0"/>
              </a:rPr>
              <a:t>Consumes less than 5W of Power</a:t>
            </a:r>
          </a:p>
          <a:p>
            <a:pPr marL="625056" indent="-171441" algn="just" defTabSz="685765">
              <a:spcBef>
                <a:spcPts val="750"/>
              </a:spcBef>
              <a:defRPr/>
            </a:pPr>
            <a:r>
              <a:rPr lang="en-GB" altLang="en-US" sz="2250" dirty="0">
                <a:latin typeface="Arial" panose="020B0604020202020204" pitchFamily="34" charset="0"/>
                <a:sym typeface="Arial" panose="020B0604020202020204" pitchFamily="34" charset="0"/>
              </a:rPr>
              <a:t>Supports Full HD Video Output (1080p), Multiple USB Ports , etc</a:t>
            </a:r>
          </a:p>
          <a:p>
            <a:pPr marL="625056" indent="-171441" algn="just" defTabSz="685765">
              <a:spcBef>
                <a:spcPts val="750"/>
              </a:spcBef>
              <a:defRPr/>
            </a:pPr>
            <a:endParaRPr lang="en-US" altLang="en-US" sz="2250" dirty="0">
              <a:latin typeface="Arial" panose="020B0604020202020204" pitchFamily="34" charset="0"/>
              <a:sym typeface="Arial" panose="020B0604020202020204" pitchFamily="34" charset="0"/>
            </a:endParaRPr>
          </a:p>
        </p:txBody>
      </p:sp>
      <p:pic>
        <p:nvPicPr>
          <p:cNvPr id="41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
            <a:ext cx="1990204" cy="199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3C0D9B38-3AF3-43D4-BCAF-E587F383A1AA}" type="datetime1">
              <a:rPr lang="en-US" smtClean="0"/>
              <a:t>2/18/2017</a:t>
            </a:fld>
            <a:endParaRPr lang="en-US"/>
          </a:p>
        </p:txBody>
      </p:sp>
      <p:sp>
        <p:nvSpPr>
          <p:cNvPr id="3" name="Footer Placeholder 2"/>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3302615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a:xfrm>
            <a:off x="4457402" y="365127"/>
            <a:ext cx="5581948" cy="1325563"/>
          </a:xfrm>
        </p:spPr>
        <p:txBody>
          <a:bodyPr/>
          <a:lstStyle/>
          <a:p>
            <a:pPr defTabSz="685765">
              <a:defRPr/>
            </a:pPr>
            <a:r>
              <a:rPr lang="en-US" altLang="en-US" sz="4400" b="1" dirty="0"/>
              <a:t>Applications</a:t>
            </a:r>
          </a:p>
        </p:txBody>
      </p:sp>
      <p:sp>
        <p:nvSpPr>
          <p:cNvPr id="23555" name="Rectangle 2"/>
          <p:cNvSpPr>
            <a:spLocks noGrp="1" noChangeArrowheads="1"/>
          </p:cNvSpPr>
          <p:nvPr>
            <p:ph idx="1"/>
          </p:nvPr>
        </p:nvSpPr>
        <p:spPr>
          <a:xfrm>
            <a:off x="2416969" y="2112987"/>
            <a:ext cx="7358063" cy="2581796"/>
          </a:xfrm>
        </p:spPr>
        <p:txBody>
          <a:bodyPr/>
          <a:lstStyle/>
          <a:p>
            <a:pPr marL="171441" indent="-171441" defTabSz="685765">
              <a:spcBef>
                <a:spcPts val="750"/>
              </a:spcBef>
              <a:defRPr/>
            </a:pPr>
            <a:r>
              <a:rPr lang="en-IN" altLang="en-US" sz="1969" dirty="0">
                <a:latin typeface="Arial" panose="020B0604020202020204" pitchFamily="34" charset="0"/>
                <a:cs typeface="Arial" panose="020B0604020202020204" pitchFamily="34" charset="0"/>
              </a:rPr>
              <a:t>Running a </a:t>
            </a:r>
            <a:r>
              <a:rPr lang="en-IN" altLang="en-US" sz="1969" b="1" dirty="0">
                <a:latin typeface="Arial" panose="020B0604020202020204" pitchFamily="34" charset="0"/>
                <a:cs typeface="Arial" panose="020B0604020202020204" pitchFamily="34" charset="0"/>
              </a:rPr>
              <a:t>Web server</a:t>
            </a:r>
            <a:r>
              <a:rPr lang="en-IN" altLang="en-US" sz="1969" dirty="0">
                <a:latin typeface="Arial" panose="020B0604020202020204" pitchFamily="34" charset="0"/>
                <a:cs typeface="Arial" panose="020B0604020202020204" pitchFamily="34" charset="0"/>
              </a:rPr>
              <a:t> </a:t>
            </a:r>
            <a:r>
              <a:rPr lang="en-IN" altLang="en-US" sz="2250" dirty="0">
                <a:latin typeface="Arial" panose="020B0604020202020204" pitchFamily="34" charset="0"/>
                <a:cs typeface="Arial" panose="020B0604020202020204" pitchFamily="34" charset="0"/>
              </a:rPr>
              <a:t>on</a:t>
            </a:r>
            <a:r>
              <a:rPr lang="en-IN" altLang="en-US" sz="1969" dirty="0">
                <a:latin typeface="Arial" panose="020B0604020202020204" pitchFamily="34" charset="0"/>
                <a:cs typeface="Arial" panose="020B0604020202020204" pitchFamily="34" charset="0"/>
              </a:rPr>
              <a:t> Raspberry Pi</a:t>
            </a:r>
          </a:p>
        </p:txBody>
      </p:sp>
      <p:pic>
        <p:nvPicPr>
          <p:cNvPr id="2253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627" y="53578"/>
            <a:ext cx="2040434" cy="205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2533" name="Picture 5" descr="Webserv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6969" y="2534916"/>
            <a:ext cx="7358063" cy="4084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7C6EA49D-CDAF-40B9-8DEC-3541C00EE2C1}" type="datetime1">
              <a:rPr lang="en-US" smtClean="0"/>
              <a:t>2/18/2017</a:t>
            </a:fld>
            <a:endParaRPr lang="en-US"/>
          </a:p>
        </p:txBody>
      </p:sp>
      <p:sp>
        <p:nvSpPr>
          <p:cNvPr id="3" name="Footer Placeholder 2"/>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2855921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a:xfrm>
            <a:off x="4457402" y="365127"/>
            <a:ext cx="5581948" cy="1325563"/>
          </a:xfrm>
        </p:spPr>
        <p:txBody>
          <a:bodyPr/>
          <a:lstStyle/>
          <a:p>
            <a:pPr defTabSz="685765">
              <a:defRPr/>
            </a:pPr>
            <a:r>
              <a:rPr lang="en-US" altLang="en-US" sz="4400" b="1" dirty="0"/>
              <a:t>Applications</a:t>
            </a:r>
          </a:p>
        </p:txBody>
      </p:sp>
      <p:sp>
        <p:nvSpPr>
          <p:cNvPr id="24579" name="Rectangle 2"/>
          <p:cNvSpPr>
            <a:spLocks noGrp="1" noChangeArrowheads="1"/>
          </p:cNvSpPr>
          <p:nvPr>
            <p:ph idx="1"/>
          </p:nvPr>
        </p:nvSpPr>
        <p:spPr>
          <a:xfrm>
            <a:off x="2416969" y="1964161"/>
            <a:ext cx="7358063" cy="2528588"/>
          </a:xfrm>
        </p:spPr>
        <p:txBody>
          <a:bodyPr/>
          <a:lstStyle/>
          <a:p>
            <a:pPr marL="544692" indent="-321457" defTabSz="685765">
              <a:spcBef>
                <a:spcPts val="750"/>
              </a:spcBef>
              <a:defRPr/>
            </a:pPr>
            <a:r>
              <a:rPr lang="en-IN" altLang="en-US" sz="2250" b="1" dirty="0">
                <a:latin typeface="Arial" panose="020B0604020202020204" pitchFamily="34" charset="0"/>
                <a:cs typeface="Arial" panose="020B0604020202020204" pitchFamily="34" charset="0"/>
              </a:rPr>
              <a:t>Games</a:t>
            </a:r>
            <a:r>
              <a:rPr lang="en-IN" altLang="en-US" sz="2250" dirty="0">
                <a:latin typeface="Arial" panose="020B0604020202020204" pitchFamily="34" charset="0"/>
                <a:cs typeface="Arial" panose="020B0604020202020204" pitchFamily="34" charset="0"/>
              </a:rPr>
              <a:t> on Raspberry Pi</a:t>
            </a:r>
            <a:r>
              <a:rPr lang="en-US" altLang="en-US" sz="2250" dirty="0"/>
              <a:t>.</a:t>
            </a:r>
            <a:endParaRPr lang="en-IN" altLang="en-US" sz="2250" dirty="0">
              <a:latin typeface="Arial" panose="020B0604020202020204" pitchFamily="34" charset="0"/>
              <a:cs typeface="Arial" panose="020B0604020202020204" pitchFamily="34" charset="0"/>
            </a:endParaRPr>
          </a:p>
        </p:txBody>
      </p:sp>
      <p:pic>
        <p:nvPicPr>
          <p:cNvPr id="2355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627" y="53578"/>
            <a:ext cx="2040434" cy="205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557" name="Picture 5" descr="cavestory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9599" y="2522637"/>
            <a:ext cx="2429992"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6" descr="Doo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69931" y="4604370"/>
            <a:ext cx="2565053" cy="1924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7" descr="Contra.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955" y="2522637"/>
            <a:ext cx="2584029" cy="1721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8" descr="street-fighter-008.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69692" y="4617765"/>
            <a:ext cx="2409900" cy="2047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5A18EE3F-C328-4A5B-87AF-3ED979B4F7B9}" type="datetime1">
              <a:rPr lang="en-US" smtClean="0"/>
              <a:t>2/18/2017</a:t>
            </a:fld>
            <a:endParaRPr lang="en-US"/>
          </a:p>
        </p:txBody>
      </p:sp>
      <p:sp>
        <p:nvSpPr>
          <p:cNvPr id="3" name="Footer Placeholder 2"/>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334098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a:xfrm>
            <a:off x="4457402" y="365127"/>
            <a:ext cx="5581948" cy="1325563"/>
          </a:xfrm>
        </p:spPr>
        <p:txBody>
          <a:bodyPr/>
          <a:lstStyle/>
          <a:p>
            <a:pPr defTabSz="685765">
              <a:defRPr/>
            </a:pPr>
            <a:r>
              <a:rPr lang="en-US" altLang="en-US" sz="4400" b="1" dirty="0"/>
              <a:t>Applications</a:t>
            </a:r>
          </a:p>
        </p:txBody>
      </p:sp>
      <p:sp>
        <p:nvSpPr>
          <p:cNvPr id="25603" name="Rectangle 2"/>
          <p:cNvSpPr>
            <a:spLocks noGrp="1" noChangeArrowheads="1"/>
          </p:cNvSpPr>
          <p:nvPr>
            <p:ph idx="1"/>
          </p:nvPr>
        </p:nvSpPr>
        <p:spPr>
          <a:xfrm>
            <a:off x="2416969" y="2264495"/>
            <a:ext cx="7358063" cy="2278483"/>
          </a:xfrm>
        </p:spPr>
        <p:txBody>
          <a:bodyPr/>
          <a:lstStyle/>
          <a:p>
            <a:pPr marL="171441" indent="-171441" defTabSz="685765">
              <a:spcBef>
                <a:spcPts val="750"/>
              </a:spcBef>
              <a:defRPr/>
            </a:pPr>
            <a:r>
              <a:rPr lang="en-IN" altLang="en-US" sz="1969" dirty="0">
                <a:latin typeface="Arial" panose="020B0604020202020204" pitchFamily="34" charset="0"/>
                <a:cs typeface="Arial" panose="020B0604020202020204" pitchFamily="34" charset="0"/>
              </a:rPr>
              <a:t>Low </a:t>
            </a:r>
            <a:r>
              <a:rPr lang="en-IN" altLang="en-US" sz="1969" b="1" dirty="0">
                <a:latin typeface="Arial" panose="020B0604020202020204" pitchFamily="34" charset="0"/>
                <a:cs typeface="Arial" panose="020B0604020202020204" pitchFamily="34" charset="0"/>
              </a:rPr>
              <a:t>Cost HD Surveillance Camera</a:t>
            </a:r>
            <a:endParaRPr lang="en-US" altLang="en-US" sz="1969" dirty="0"/>
          </a:p>
        </p:txBody>
      </p:sp>
      <p:pic>
        <p:nvPicPr>
          <p:cNvPr id="2458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394" y="85949"/>
            <a:ext cx="2040434" cy="205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4581" name="Picture 5" descr="camer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6969" y="2879824"/>
            <a:ext cx="6767587" cy="3727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A60DDC89-A647-4965-8071-91EA06887CE6}" type="datetime1">
              <a:rPr lang="en-US" smtClean="0"/>
              <a:t>2/18/2017</a:t>
            </a:fld>
            <a:endParaRPr lang="en-US"/>
          </a:p>
        </p:txBody>
      </p:sp>
      <p:sp>
        <p:nvSpPr>
          <p:cNvPr id="3" name="Footer Placeholder 2"/>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1500011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Grp="1" noChangeArrowheads="1"/>
          </p:cNvSpPr>
          <p:nvPr>
            <p:ph type="title"/>
          </p:nvPr>
        </p:nvSpPr>
        <p:spPr>
          <a:xfrm>
            <a:off x="4457402" y="365127"/>
            <a:ext cx="5581948" cy="1325563"/>
          </a:xfrm>
        </p:spPr>
        <p:txBody>
          <a:bodyPr/>
          <a:lstStyle/>
          <a:p>
            <a:pPr defTabSz="685765">
              <a:defRPr/>
            </a:pPr>
            <a:r>
              <a:rPr lang="en-US" altLang="en-US" sz="4400" b="1" dirty="0"/>
              <a:t>Applications</a:t>
            </a:r>
          </a:p>
        </p:txBody>
      </p:sp>
      <p:sp>
        <p:nvSpPr>
          <p:cNvPr id="26627" name="Rectangle 2"/>
          <p:cNvSpPr>
            <a:spLocks noGrp="1" noChangeArrowheads="1"/>
          </p:cNvSpPr>
          <p:nvPr>
            <p:ph idx="1"/>
          </p:nvPr>
        </p:nvSpPr>
        <p:spPr>
          <a:xfrm>
            <a:off x="2416969" y="2011342"/>
            <a:ext cx="7358063" cy="2531636"/>
          </a:xfrm>
        </p:spPr>
        <p:txBody>
          <a:bodyPr/>
          <a:lstStyle/>
          <a:p>
            <a:pPr marL="171441" indent="-171441" defTabSz="685765">
              <a:spcBef>
                <a:spcPts val="750"/>
              </a:spcBef>
              <a:defRPr/>
            </a:pPr>
            <a:r>
              <a:rPr lang="en-IN" altLang="en-US" sz="1969" b="1" dirty="0">
                <a:latin typeface="Arial" panose="020B0604020202020204" pitchFamily="34" charset="0"/>
                <a:cs typeface="Arial" panose="020B0604020202020204" pitchFamily="34" charset="0"/>
              </a:rPr>
              <a:t>Learning Programming</a:t>
            </a:r>
            <a:r>
              <a:rPr lang="en-IN" altLang="en-US" sz="1969" dirty="0">
                <a:latin typeface="Arial" panose="020B0604020202020204" pitchFamily="34" charset="0"/>
                <a:cs typeface="Arial" panose="020B0604020202020204" pitchFamily="34" charset="0"/>
              </a:rPr>
              <a:t> : Learn Python, C/C++, Java, Ruby, Basic, etc.</a:t>
            </a:r>
          </a:p>
        </p:txBody>
      </p:sp>
      <p:pic>
        <p:nvPicPr>
          <p:cNvPr id="2560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627" y="53578"/>
            <a:ext cx="2040434" cy="205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605" name="Picture 6" descr="C.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6969" y="2752577"/>
            <a:ext cx="2840757" cy="211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7" descr="scratch_raspberry_pi.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51414" y="2702347"/>
            <a:ext cx="2761506" cy="2211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8" descr="python.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79988" y="5048623"/>
            <a:ext cx="2176611" cy="16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7BCFBDFA-9535-4F06-81E4-310F1BEBE76A}" type="datetime1">
              <a:rPr lang="en-US" smtClean="0"/>
              <a:t>2/18/2017</a:t>
            </a:fld>
            <a:endParaRPr lang="en-US"/>
          </a:p>
        </p:txBody>
      </p:sp>
      <p:sp>
        <p:nvSpPr>
          <p:cNvPr id="3" name="Footer Placeholder 2"/>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1092914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cap="all" dirty="0"/>
              <a:t>INSTALLING OPERATING SYSTEM IMAGES USING WINDOWS</a:t>
            </a:r>
            <a:br>
              <a:rPr lang="en-US" cap="all" dirty="0"/>
            </a:br>
            <a:endParaRPr lang="en-US" dirty="0"/>
          </a:p>
        </p:txBody>
      </p:sp>
      <p:sp>
        <p:nvSpPr>
          <p:cNvPr id="3" name="Content Placeholder 2"/>
          <p:cNvSpPr>
            <a:spLocks noGrp="1"/>
          </p:cNvSpPr>
          <p:nvPr>
            <p:ph idx="1"/>
          </p:nvPr>
        </p:nvSpPr>
        <p:spPr/>
        <p:txBody>
          <a:bodyPr>
            <a:normAutofit fontScale="85000" lnSpcReduction="20000"/>
          </a:bodyPr>
          <a:lstStyle/>
          <a:p>
            <a:pPr eaLnBrk="1" hangingPunct="1">
              <a:buFont typeface="Arial" charset="0"/>
              <a:buChar char="•"/>
              <a:defRPr/>
            </a:pPr>
            <a:r>
              <a:rPr lang="en-US" dirty="0" smtClean="0"/>
              <a:t>Insert the SD card into your SD card reader and check which drive letter was assigned. You can easily see the drive letter, such as G:, by looking in the left column of Windows Explorer. You can use the SD card slot if you have one, or a cheap SD adapter in a USB port.</a:t>
            </a:r>
          </a:p>
          <a:p>
            <a:pPr eaLnBrk="1" hangingPunct="1">
              <a:buFont typeface="Arial" charset="0"/>
              <a:buChar char="•"/>
              <a:defRPr/>
            </a:pPr>
            <a:r>
              <a:rPr lang="en-US" dirty="0" smtClean="0"/>
              <a:t>Download the Win32DiskImager utility from the </a:t>
            </a:r>
            <a:r>
              <a:rPr lang="en-US" dirty="0" err="1" smtClean="0"/>
              <a:t>Sourceforge</a:t>
            </a:r>
            <a:r>
              <a:rPr lang="en-US" dirty="0" smtClean="0"/>
              <a:t> Project page as a zip file; you can run this from a USB drive.</a:t>
            </a:r>
          </a:p>
          <a:p>
            <a:pPr eaLnBrk="1" hangingPunct="1">
              <a:buFont typeface="Arial" charset="0"/>
              <a:buChar char="•"/>
              <a:defRPr/>
            </a:pPr>
            <a:r>
              <a:rPr lang="en-US" dirty="0" smtClean="0"/>
              <a:t>Extract the executable from the zip file and run the Win32DiskImager utility; you may need to run this as administrator. Right-click on the file, and select Run as administrator.</a:t>
            </a:r>
          </a:p>
          <a:p>
            <a:pPr eaLnBrk="1" hangingPunct="1">
              <a:buFont typeface="Arial" charset="0"/>
              <a:buChar char="•"/>
              <a:defRPr/>
            </a:pPr>
            <a:r>
              <a:rPr lang="en-US" dirty="0" smtClean="0"/>
              <a:t>Select the image file you extracted earlier.</a:t>
            </a:r>
          </a:p>
          <a:p>
            <a:pPr eaLnBrk="1" hangingPunct="1">
              <a:buFont typeface="Arial" charset="0"/>
              <a:buChar char="•"/>
              <a:defRPr/>
            </a:pPr>
            <a:r>
              <a:rPr lang="en-US" dirty="0" smtClean="0"/>
              <a:t>Select the drive letter of the SD card in the device box. Be careful to select the correct drive; if you get the wrong one you can destroy the data on your computer's hard disk! If you are using an SD card slot in your computer and can't see the drive in the Win32DiskImager window, try using an external SD adapter.</a:t>
            </a:r>
          </a:p>
          <a:p>
            <a:pPr eaLnBrk="1" hangingPunct="1">
              <a:buFont typeface="Arial" charset="0"/>
              <a:buChar char="•"/>
              <a:defRPr/>
            </a:pPr>
            <a:r>
              <a:rPr lang="en-US" dirty="0" smtClean="0"/>
              <a:t>Click Write and wait for the write to complete.</a:t>
            </a:r>
          </a:p>
          <a:p>
            <a:pPr eaLnBrk="1" hangingPunct="1">
              <a:buFont typeface="Arial" charset="0"/>
              <a:buChar char="•"/>
              <a:defRPr/>
            </a:pPr>
            <a:r>
              <a:rPr lang="en-US" dirty="0" smtClean="0"/>
              <a:t>Exit the imager and eject the SD card.</a:t>
            </a:r>
            <a:endParaRPr lang="en-US" dirty="0"/>
          </a:p>
        </p:txBody>
      </p:sp>
      <p:sp>
        <p:nvSpPr>
          <p:cNvPr id="4" name="Date Placeholder 3"/>
          <p:cNvSpPr>
            <a:spLocks noGrp="1"/>
          </p:cNvSpPr>
          <p:nvPr>
            <p:ph type="dt" sz="half" idx="10"/>
          </p:nvPr>
        </p:nvSpPr>
        <p:spPr/>
        <p:txBody>
          <a:bodyPr/>
          <a:lstStyle/>
          <a:p>
            <a:fld id="{9D652710-79C9-49D8-A3AB-49F434FBAFC8}" type="datetime1">
              <a:rPr lang="en-US" smtClean="0"/>
              <a:t>2/18/2017</a:t>
            </a:fld>
            <a:endParaRPr lang="en-US"/>
          </a:p>
        </p:txBody>
      </p:sp>
      <p:sp>
        <p:nvSpPr>
          <p:cNvPr id="5" name="Footer Placeholder 4"/>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3466496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Working with </a:t>
            </a:r>
            <a:r>
              <a:rPr lang="en-US" b="1" dirty="0" smtClean="0"/>
              <a:t>a USB </a:t>
            </a:r>
            <a:r>
              <a:rPr lang="en-US" b="1" dirty="0"/>
              <a:t>webcam</a:t>
            </a:r>
            <a:endParaRPr lang="en-US" dirty="0"/>
          </a:p>
        </p:txBody>
      </p:sp>
      <p:sp>
        <p:nvSpPr>
          <p:cNvPr id="3" name="Content Placeholder 2"/>
          <p:cNvSpPr>
            <a:spLocks noGrp="1"/>
          </p:cNvSpPr>
          <p:nvPr>
            <p:ph idx="1"/>
          </p:nvPr>
        </p:nvSpPr>
        <p:spPr/>
        <p:txBody>
          <a:bodyPr/>
          <a:lstStyle/>
          <a:p>
            <a:r>
              <a:rPr lang="en-US" dirty="0"/>
              <a:t>USB webcams are great to capture images and videos. Raspberry Pi supports most USB webcams</a:t>
            </a:r>
            <a:r>
              <a:rPr lang="en-US" dirty="0" smtClean="0"/>
              <a:t>.</a:t>
            </a:r>
          </a:p>
          <a:p>
            <a:pPr algn="just"/>
            <a:r>
              <a:rPr lang="en-US" dirty="0"/>
              <a:t>Attach your USB webcam to Raspberry Pi through the USB port on Pi and run the </a:t>
            </a:r>
            <a:r>
              <a:rPr lang="en-US" dirty="0" err="1"/>
              <a:t>lsusb</a:t>
            </a:r>
            <a:r>
              <a:rPr lang="en-US" dirty="0"/>
              <a:t> command in the terminal. This command lists all the USB devices connected to the computer. </a:t>
            </a:r>
            <a:endParaRPr lang="en-US" dirty="0" smtClean="0"/>
          </a:p>
          <a:p>
            <a:r>
              <a:rPr lang="en-US" dirty="0"/>
              <a:t>Then, install the </a:t>
            </a:r>
            <a:r>
              <a:rPr lang="en-US" dirty="0" err="1"/>
              <a:t>fswebcam</a:t>
            </a:r>
            <a:r>
              <a:rPr lang="en-US" dirty="0"/>
              <a:t> utility with the </a:t>
            </a:r>
            <a:r>
              <a:rPr lang="en-US" b="1" dirty="0" err="1"/>
              <a:t>sudo</a:t>
            </a:r>
            <a:r>
              <a:rPr lang="en-US" b="1" dirty="0"/>
              <a:t> apt-get install </a:t>
            </a:r>
            <a:r>
              <a:rPr lang="en-US" b="1" dirty="0" err="1"/>
              <a:t>fswebcam</a:t>
            </a:r>
            <a:r>
              <a:rPr lang="en-US" b="1" dirty="0"/>
              <a:t> </a:t>
            </a:r>
            <a:r>
              <a:rPr lang="en-US" dirty="0"/>
              <a:t>command. Once the installation is done, you can use the following command to capture the image:</a:t>
            </a:r>
          </a:p>
          <a:p>
            <a:pPr marL="0" indent="0">
              <a:buNone/>
            </a:pPr>
            <a:r>
              <a:rPr lang="en-US" b="1" dirty="0" err="1"/>
              <a:t>fswebcam</a:t>
            </a:r>
            <a:r>
              <a:rPr lang="en-US" b="1" dirty="0"/>
              <a:t> -r 1280x960 --no-banner ~/book/output/camtest.jpg</a:t>
            </a:r>
            <a:endParaRPr lang="en-US" dirty="0"/>
          </a:p>
        </p:txBody>
      </p:sp>
      <p:sp>
        <p:nvSpPr>
          <p:cNvPr id="4" name="Date Placeholder 3"/>
          <p:cNvSpPr>
            <a:spLocks noGrp="1"/>
          </p:cNvSpPr>
          <p:nvPr>
            <p:ph type="dt" sz="half" idx="10"/>
          </p:nvPr>
        </p:nvSpPr>
        <p:spPr/>
        <p:txBody>
          <a:bodyPr/>
          <a:lstStyle/>
          <a:p>
            <a:fld id="{1B3F7412-07EE-451D-8DB0-253030A0757F}" type="datetime1">
              <a:rPr lang="en-US" smtClean="0"/>
              <a:t>2/18/2017</a:t>
            </a:fld>
            <a:endParaRPr lang="en-US"/>
          </a:p>
        </p:txBody>
      </p:sp>
      <p:sp>
        <p:nvSpPr>
          <p:cNvPr id="5" name="Footer Placeholder 4"/>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102776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Working with a webcam using </a:t>
            </a:r>
            <a:r>
              <a:rPr lang="en-US" b="1" dirty="0" err="1"/>
              <a:t>OpenCV</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import </a:t>
            </a:r>
            <a:r>
              <a:rPr lang="en-US" dirty="0"/>
              <a:t>cv2</a:t>
            </a:r>
          </a:p>
          <a:p>
            <a:pPr marL="0" indent="0">
              <a:buNone/>
            </a:pPr>
            <a:r>
              <a:rPr lang="en-US" dirty="0"/>
              <a:t># initialize the camera</a:t>
            </a:r>
          </a:p>
          <a:p>
            <a:pPr marL="0" indent="0">
              <a:buNone/>
            </a:pPr>
            <a:r>
              <a:rPr lang="en-US" dirty="0"/>
              <a:t>cam = cv2.VideoCapture(0)</a:t>
            </a:r>
          </a:p>
          <a:p>
            <a:pPr marL="0" indent="0">
              <a:buNone/>
            </a:pPr>
            <a:r>
              <a:rPr lang="en-US" dirty="0"/>
              <a:t>ret, image = </a:t>
            </a:r>
            <a:r>
              <a:rPr lang="en-US" dirty="0" err="1"/>
              <a:t>cam.read</a:t>
            </a:r>
            <a:r>
              <a:rPr lang="en-US" dirty="0"/>
              <a:t>()</a:t>
            </a:r>
          </a:p>
          <a:p>
            <a:pPr marL="0" indent="0">
              <a:buNone/>
            </a:pPr>
            <a:r>
              <a:rPr lang="en-US" dirty="0"/>
              <a:t>if ret: </a:t>
            </a:r>
          </a:p>
          <a:p>
            <a:pPr marL="0" indent="0">
              <a:buNone/>
            </a:pPr>
            <a:r>
              <a:rPr lang="en-US" dirty="0" smtClean="0"/>
              <a:t>	cv2.imshow</a:t>
            </a:r>
            <a:r>
              <a:rPr lang="en-US" dirty="0"/>
              <a:t>('</a:t>
            </a:r>
            <a:r>
              <a:rPr lang="en-US" dirty="0" err="1"/>
              <a:t>SnapshotTest</a:t>
            </a:r>
            <a:r>
              <a:rPr lang="en-US" dirty="0"/>
              <a:t>',image) </a:t>
            </a:r>
          </a:p>
          <a:p>
            <a:pPr marL="0" indent="0">
              <a:buNone/>
            </a:pPr>
            <a:r>
              <a:rPr lang="en-US" dirty="0" smtClean="0"/>
              <a:t>	cv2.waitKey(0</a:t>
            </a:r>
            <a:r>
              <a:rPr lang="en-US" dirty="0"/>
              <a:t>) </a:t>
            </a:r>
          </a:p>
          <a:p>
            <a:pPr marL="0" indent="0">
              <a:buNone/>
            </a:pPr>
            <a:r>
              <a:rPr lang="en-US" dirty="0" smtClean="0"/>
              <a:t>	cv2.destroyWindow</a:t>
            </a:r>
            <a:r>
              <a:rPr lang="en-US" dirty="0"/>
              <a:t>('</a:t>
            </a:r>
            <a:r>
              <a:rPr lang="en-US" dirty="0" err="1"/>
              <a:t>SnapshotTest</a:t>
            </a:r>
            <a:r>
              <a:rPr lang="en-US" dirty="0"/>
              <a:t>') </a:t>
            </a:r>
          </a:p>
          <a:p>
            <a:pPr marL="0" indent="0">
              <a:buNone/>
            </a:pPr>
            <a:r>
              <a:rPr lang="en-US" dirty="0" smtClean="0"/>
              <a:t>	cv2.imwrite</a:t>
            </a:r>
            <a:r>
              <a:rPr lang="en-US" dirty="0"/>
              <a:t>('/home/pi/book/output/</a:t>
            </a:r>
            <a:r>
              <a:rPr lang="en-US" dirty="0" err="1"/>
              <a:t>SnapshotTest.jpg',image</a:t>
            </a:r>
            <a:r>
              <a:rPr lang="en-US" dirty="0"/>
              <a:t>)</a:t>
            </a:r>
          </a:p>
          <a:p>
            <a:pPr marL="0" indent="0">
              <a:buNone/>
            </a:pPr>
            <a:r>
              <a:rPr lang="en-US" dirty="0" smtClean="0"/>
              <a:t>	</a:t>
            </a:r>
            <a:r>
              <a:rPr lang="en-US" dirty="0" err="1" smtClean="0"/>
              <a:t>cam.release</a:t>
            </a:r>
            <a:r>
              <a:rPr lang="en-US" dirty="0"/>
              <a:t>() </a:t>
            </a:r>
          </a:p>
        </p:txBody>
      </p:sp>
      <p:sp>
        <p:nvSpPr>
          <p:cNvPr id="4" name="Date Placeholder 3"/>
          <p:cNvSpPr>
            <a:spLocks noGrp="1"/>
          </p:cNvSpPr>
          <p:nvPr>
            <p:ph type="dt" sz="half" idx="10"/>
          </p:nvPr>
        </p:nvSpPr>
        <p:spPr/>
        <p:txBody>
          <a:bodyPr/>
          <a:lstStyle/>
          <a:p>
            <a:fld id="{1B3F7412-07EE-451D-8DB0-253030A0757F}" type="datetime1">
              <a:rPr lang="en-US" smtClean="0"/>
              <a:t>2/18/2017</a:t>
            </a:fld>
            <a:endParaRPr lang="en-US"/>
          </a:p>
        </p:txBody>
      </p:sp>
      <p:sp>
        <p:nvSpPr>
          <p:cNvPr id="5" name="Footer Placeholder 4"/>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121192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83195"/>
            <a:ext cx="8911687" cy="779690"/>
          </a:xfrm>
        </p:spPr>
        <p:txBody>
          <a:bodyPr/>
          <a:lstStyle/>
          <a:p>
            <a:pPr algn="ctr"/>
            <a:r>
              <a:rPr lang="en-US" b="1" dirty="0"/>
              <a:t>live video stream from a webcam</a:t>
            </a:r>
          </a:p>
        </p:txBody>
      </p:sp>
      <p:sp>
        <p:nvSpPr>
          <p:cNvPr id="3" name="Content Placeholder 2"/>
          <p:cNvSpPr>
            <a:spLocks noGrp="1"/>
          </p:cNvSpPr>
          <p:nvPr>
            <p:ph idx="1"/>
          </p:nvPr>
        </p:nvSpPr>
        <p:spPr>
          <a:xfrm>
            <a:off x="2589212" y="862885"/>
            <a:ext cx="8915400" cy="5190005"/>
          </a:xfrm>
        </p:spPr>
        <p:txBody>
          <a:bodyPr>
            <a:normAutofit fontScale="70000" lnSpcReduction="20000"/>
          </a:bodyPr>
          <a:lstStyle/>
          <a:p>
            <a:pPr marL="0" indent="0">
              <a:buNone/>
            </a:pPr>
            <a:r>
              <a:rPr lang="en-US" dirty="0"/>
              <a:t>import cv2</a:t>
            </a:r>
          </a:p>
          <a:p>
            <a:pPr marL="0" indent="0">
              <a:buNone/>
            </a:pPr>
            <a:r>
              <a:rPr lang="en-US" dirty="0"/>
              <a:t>cam = cv2.VideoCapture(0)</a:t>
            </a:r>
          </a:p>
          <a:p>
            <a:pPr marL="0" indent="0">
              <a:buNone/>
            </a:pPr>
            <a:r>
              <a:rPr lang="en-US" dirty="0"/>
              <a:t>print 'Default Resolution is ' + </a:t>
            </a:r>
            <a:r>
              <a:rPr lang="en-US" dirty="0" err="1"/>
              <a:t>str</a:t>
            </a:r>
            <a:r>
              <a:rPr lang="en-US" dirty="0"/>
              <a:t>(</a:t>
            </a:r>
            <a:r>
              <a:rPr lang="en-US" dirty="0" err="1"/>
              <a:t>int</a:t>
            </a:r>
            <a:r>
              <a:rPr lang="en-US" dirty="0"/>
              <a:t>(</a:t>
            </a:r>
            <a:r>
              <a:rPr lang="en-US" dirty="0" err="1"/>
              <a:t>cam.get</a:t>
            </a:r>
            <a:r>
              <a:rPr lang="en-US" dirty="0"/>
              <a:t>(3))) + 'x' </a:t>
            </a:r>
            <a:r>
              <a:rPr lang="en-US" dirty="0" smtClean="0"/>
              <a:t>+ </a:t>
            </a:r>
            <a:r>
              <a:rPr lang="en-US" dirty="0" err="1" smtClean="0"/>
              <a:t>str</a:t>
            </a:r>
            <a:r>
              <a:rPr lang="en-US" dirty="0" smtClean="0"/>
              <a:t>(</a:t>
            </a:r>
            <a:r>
              <a:rPr lang="en-US" dirty="0" err="1" smtClean="0"/>
              <a:t>int</a:t>
            </a:r>
            <a:r>
              <a:rPr lang="en-US" dirty="0" smtClean="0"/>
              <a:t>(</a:t>
            </a:r>
            <a:r>
              <a:rPr lang="en-US" dirty="0" err="1" smtClean="0"/>
              <a:t>cam.get</a:t>
            </a:r>
            <a:r>
              <a:rPr lang="en-US" dirty="0" smtClean="0"/>
              <a:t>(4</a:t>
            </a:r>
            <a:r>
              <a:rPr lang="en-US" dirty="0"/>
              <a:t>)))</a:t>
            </a:r>
          </a:p>
          <a:p>
            <a:pPr marL="0" indent="0">
              <a:buNone/>
            </a:pPr>
            <a:r>
              <a:rPr lang="en-US" dirty="0" smtClean="0"/>
              <a:t>w=1024, h=768</a:t>
            </a:r>
            <a:endParaRPr lang="en-US" dirty="0"/>
          </a:p>
          <a:p>
            <a:pPr marL="0" indent="0">
              <a:buNone/>
            </a:pPr>
            <a:r>
              <a:rPr lang="en-US" dirty="0" err="1"/>
              <a:t>cam.set</a:t>
            </a:r>
            <a:r>
              <a:rPr lang="en-US" dirty="0"/>
              <a:t>(3,w)</a:t>
            </a:r>
          </a:p>
          <a:p>
            <a:pPr marL="0" indent="0">
              <a:buNone/>
            </a:pPr>
            <a:r>
              <a:rPr lang="en-US" dirty="0" err="1"/>
              <a:t>cam.set</a:t>
            </a:r>
            <a:r>
              <a:rPr lang="en-US" dirty="0"/>
              <a:t>(4,h)</a:t>
            </a:r>
          </a:p>
          <a:p>
            <a:pPr marL="0" indent="0">
              <a:buNone/>
            </a:pPr>
            <a:r>
              <a:rPr lang="en-US" dirty="0"/>
              <a:t>print 'Now resolution is set to ' + </a:t>
            </a:r>
            <a:r>
              <a:rPr lang="en-US" dirty="0" err="1"/>
              <a:t>str</a:t>
            </a:r>
            <a:r>
              <a:rPr lang="en-US" dirty="0"/>
              <a:t>(w) + 'x' + </a:t>
            </a:r>
            <a:r>
              <a:rPr lang="en-US" dirty="0" err="1"/>
              <a:t>str</a:t>
            </a:r>
            <a:r>
              <a:rPr lang="en-US" dirty="0"/>
              <a:t>(h)</a:t>
            </a:r>
          </a:p>
          <a:p>
            <a:pPr marL="0" indent="0">
              <a:buNone/>
            </a:pPr>
            <a:r>
              <a:rPr lang="en-US" dirty="0"/>
              <a:t>while(True):</a:t>
            </a:r>
          </a:p>
          <a:p>
            <a:pPr marL="0" indent="0">
              <a:buNone/>
            </a:pPr>
            <a:r>
              <a:rPr lang="en-US" dirty="0"/>
              <a:t># Capture frame-by-frame</a:t>
            </a:r>
          </a:p>
          <a:p>
            <a:pPr marL="0" indent="0">
              <a:buNone/>
            </a:pPr>
            <a:r>
              <a:rPr lang="en-US" dirty="0" smtClean="0"/>
              <a:t>	ret</a:t>
            </a:r>
            <a:r>
              <a:rPr lang="en-US" dirty="0"/>
              <a:t>, frame = </a:t>
            </a:r>
            <a:r>
              <a:rPr lang="en-US" dirty="0" err="1"/>
              <a:t>cam.read</a:t>
            </a:r>
            <a:r>
              <a:rPr lang="en-US" dirty="0"/>
              <a:t>()</a:t>
            </a:r>
          </a:p>
          <a:p>
            <a:pPr marL="0" indent="0">
              <a:buNone/>
            </a:pPr>
            <a:r>
              <a:rPr lang="en-US" dirty="0"/>
              <a:t># Display the resulting frame</a:t>
            </a:r>
          </a:p>
          <a:p>
            <a:pPr marL="0" indent="0">
              <a:buNone/>
            </a:pPr>
            <a:r>
              <a:rPr lang="en-US" dirty="0" smtClean="0"/>
              <a:t>	cv2.imshow</a:t>
            </a:r>
            <a:r>
              <a:rPr lang="en-US" dirty="0"/>
              <a:t>('Video </a:t>
            </a:r>
            <a:r>
              <a:rPr lang="en-US" dirty="0" err="1"/>
              <a:t>Test',frame</a:t>
            </a:r>
            <a:r>
              <a:rPr lang="en-US" dirty="0"/>
              <a:t>)</a:t>
            </a:r>
          </a:p>
          <a:p>
            <a:pPr marL="0" indent="0">
              <a:buNone/>
            </a:pPr>
            <a:r>
              <a:rPr lang="en-US" dirty="0"/>
              <a:t># Wait for Escape Key</a:t>
            </a:r>
          </a:p>
          <a:p>
            <a:pPr marL="0" indent="0">
              <a:buNone/>
            </a:pPr>
            <a:r>
              <a:rPr lang="en-US" dirty="0" smtClean="0"/>
              <a:t>	if </a:t>
            </a:r>
            <a:r>
              <a:rPr lang="en-US" dirty="0"/>
              <a:t>cv2.waitKey(1) == 27 :</a:t>
            </a:r>
          </a:p>
          <a:p>
            <a:pPr marL="0" indent="0">
              <a:buNone/>
            </a:pPr>
            <a:r>
              <a:rPr lang="en-US" dirty="0" smtClean="0"/>
              <a:t>		break</a:t>
            </a:r>
            <a:endParaRPr lang="en-US" dirty="0"/>
          </a:p>
          <a:p>
            <a:pPr marL="0" indent="0">
              <a:buNone/>
            </a:pPr>
            <a:r>
              <a:rPr lang="en-US" dirty="0"/>
              <a:t># When everything done, release the capture</a:t>
            </a:r>
          </a:p>
          <a:p>
            <a:pPr marL="0" indent="0">
              <a:buNone/>
            </a:pPr>
            <a:r>
              <a:rPr lang="en-US" dirty="0" err="1"/>
              <a:t>cam.release</a:t>
            </a:r>
            <a:r>
              <a:rPr lang="en-US" dirty="0"/>
              <a:t>()</a:t>
            </a:r>
          </a:p>
          <a:p>
            <a:pPr marL="0" indent="0">
              <a:buNone/>
            </a:pPr>
            <a:r>
              <a:rPr lang="en-US" dirty="0"/>
              <a:t>cv2.destroyAllWindows()</a:t>
            </a:r>
          </a:p>
        </p:txBody>
      </p:sp>
      <p:sp>
        <p:nvSpPr>
          <p:cNvPr id="4" name="Date Placeholder 3"/>
          <p:cNvSpPr>
            <a:spLocks noGrp="1"/>
          </p:cNvSpPr>
          <p:nvPr>
            <p:ph type="dt" sz="half" idx="10"/>
          </p:nvPr>
        </p:nvSpPr>
        <p:spPr/>
        <p:txBody>
          <a:bodyPr/>
          <a:lstStyle/>
          <a:p>
            <a:fld id="{1B3F7412-07EE-451D-8DB0-253030A0757F}" type="datetime1">
              <a:rPr lang="en-US" smtClean="0"/>
              <a:t>2/18/2017</a:t>
            </a:fld>
            <a:endParaRPr lang="en-US"/>
          </a:p>
        </p:txBody>
      </p:sp>
      <p:sp>
        <p:nvSpPr>
          <p:cNvPr id="5" name="Footer Placeholder 4"/>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1759400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1452"/>
            <a:ext cx="8911687" cy="930221"/>
          </a:xfrm>
        </p:spPr>
        <p:txBody>
          <a:bodyPr/>
          <a:lstStyle/>
          <a:p>
            <a:pPr algn="ctr"/>
            <a:r>
              <a:rPr lang="en-US" b="1" dirty="0"/>
              <a:t>Working with the Pi camera module</a:t>
            </a:r>
            <a:endParaRPr lang="en-US" dirty="0"/>
          </a:p>
        </p:txBody>
      </p:sp>
      <p:sp>
        <p:nvSpPr>
          <p:cNvPr id="3" name="Content Placeholder 2"/>
          <p:cNvSpPr>
            <a:spLocks noGrp="1"/>
          </p:cNvSpPr>
          <p:nvPr>
            <p:ph idx="1"/>
          </p:nvPr>
        </p:nvSpPr>
        <p:spPr>
          <a:xfrm>
            <a:off x="2589212" y="991673"/>
            <a:ext cx="8915400" cy="4919549"/>
          </a:xfrm>
        </p:spPr>
        <p:txBody>
          <a:bodyPr/>
          <a:lstStyle/>
          <a:p>
            <a:pPr algn="just"/>
            <a:r>
              <a:rPr lang="en-US" dirty="0"/>
              <a:t>This camera module is specially manufactured for Raspberry Pi and works with all the available models. You will need to connect the camera module to the CSI port, located behind the Ethernet port, and activate the camera using the </a:t>
            </a:r>
            <a:r>
              <a:rPr lang="en-US" dirty="0" err="1"/>
              <a:t>raspi-config</a:t>
            </a:r>
            <a:r>
              <a:rPr lang="en-US" dirty="0"/>
              <a:t> utility</a:t>
            </a:r>
            <a:r>
              <a:rPr lang="en-US" dirty="0" smtClean="0"/>
              <a:t>.</a:t>
            </a:r>
          </a:p>
          <a:p>
            <a:pPr algn="just"/>
            <a:r>
              <a:rPr lang="en-US" dirty="0"/>
              <a:t>To capture images and videos using the Raspberry Pi camera module, we need to use the </a:t>
            </a:r>
            <a:r>
              <a:rPr lang="en-US" dirty="0" err="1"/>
              <a:t>raspistill</a:t>
            </a:r>
            <a:r>
              <a:rPr lang="en-US" dirty="0"/>
              <a:t> and </a:t>
            </a:r>
            <a:r>
              <a:rPr lang="en-US" dirty="0" err="1"/>
              <a:t>raspivid</a:t>
            </a:r>
            <a:r>
              <a:rPr lang="en-US" dirty="0"/>
              <a:t> utilities.</a:t>
            </a:r>
          </a:p>
          <a:p>
            <a:pPr algn="just"/>
            <a:r>
              <a:rPr lang="en-US" dirty="0"/>
              <a:t>To capture an image, run following command:</a:t>
            </a:r>
          </a:p>
          <a:p>
            <a:pPr marL="0" indent="0" algn="just">
              <a:buNone/>
            </a:pPr>
            <a:r>
              <a:rPr lang="en-US" b="1" dirty="0" err="1"/>
              <a:t>raspistill</a:t>
            </a:r>
            <a:r>
              <a:rPr lang="en-US" b="1" dirty="0"/>
              <a:t> -o cam_module_pic.jpg</a:t>
            </a:r>
            <a:endParaRPr lang="en-US" dirty="0"/>
          </a:p>
          <a:p>
            <a:pPr algn="just"/>
            <a:r>
              <a:rPr lang="en-US" dirty="0"/>
              <a:t>This will capture and save the image with the name cam_module_pic.jpg.</a:t>
            </a:r>
          </a:p>
          <a:p>
            <a:pPr algn="just"/>
            <a:r>
              <a:rPr lang="en-US" dirty="0"/>
              <a:t>To capture a 20-second video with the camera module, run the following command:</a:t>
            </a:r>
          </a:p>
          <a:p>
            <a:pPr marL="0" indent="0" algn="just">
              <a:buNone/>
            </a:pPr>
            <a:r>
              <a:rPr lang="it-IT" b="1" dirty="0"/>
              <a:t>Raspivid –o test.avi –t 20000</a:t>
            </a:r>
            <a:endParaRPr lang="en-US" dirty="0"/>
          </a:p>
        </p:txBody>
      </p:sp>
      <p:sp>
        <p:nvSpPr>
          <p:cNvPr id="4" name="Date Placeholder 3"/>
          <p:cNvSpPr>
            <a:spLocks noGrp="1"/>
          </p:cNvSpPr>
          <p:nvPr>
            <p:ph type="dt" sz="half" idx="10"/>
          </p:nvPr>
        </p:nvSpPr>
        <p:spPr/>
        <p:txBody>
          <a:bodyPr/>
          <a:lstStyle/>
          <a:p>
            <a:fld id="{1B3F7412-07EE-451D-8DB0-253030A0757F}" type="datetime1">
              <a:rPr lang="en-US" smtClean="0"/>
              <a:t>2/18/2017</a:t>
            </a:fld>
            <a:endParaRPr lang="en-US"/>
          </a:p>
        </p:txBody>
      </p:sp>
      <p:sp>
        <p:nvSpPr>
          <p:cNvPr id="5" name="Footer Placeholder 4"/>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1498239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57441"/>
            <a:ext cx="8911687" cy="766807"/>
          </a:xfrm>
        </p:spPr>
        <p:txBody>
          <a:bodyPr/>
          <a:lstStyle/>
          <a:p>
            <a:pPr algn="ctr"/>
            <a:r>
              <a:rPr lang="en-US" b="1" dirty="0" err="1"/>
              <a:t>picamera</a:t>
            </a:r>
            <a:r>
              <a:rPr lang="en-US" b="1" dirty="0"/>
              <a:t> and </a:t>
            </a:r>
            <a:r>
              <a:rPr lang="en-US" b="1" dirty="0" err="1"/>
              <a:t>OpenCV</a:t>
            </a:r>
            <a:endParaRPr lang="en-US" dirty="0"/>
          </a:p>
        </p:txBody>
      </p:sp>
      <p:sp>
        <p:nvSpPr>
          <p:cNvPr id="3" name="Content Placeholder 2"/>
          <p:cNvSpPr>
            <a:spLocks noGrp="1"/>
          </p:cNvSpPr>
          <p:nvPr>
            <p:ph idx="1"/>
          </p:nvPr>
        </p:nvSpPr>
        <p:spPr>
          <a:xfrm>
            <a:off x="2589212" y="824248"/>
            <a:ext cx="8915400" cy="5086974"/>
          </a:xfrm>
        </p:spPr>
        <p:txBody>
          <a:bodyPr>
            <a:normAutofit fontScale="92500" lnSpcReduction="20000"/>
          </a:bodyPr>
          <a:lstStyle/>
          <a:p>
            <a:pPr algn="just"/>
            <a:r>
              <a:rPr lang="en-US" dirty="0"/>
              <a:t>The following code demonstrates the use of </a:t>
            </a:r>
            <a:r>
              <a:rPr lang="en-US" dirty="0" err="1"/>
              <a:t>picamera</a:t>
            </a:r>
            <a:r>
              <a:rPr lang="en-US" dirty="0"/>
              <a:t> with </a:t>
            </a:r>
            <a:r>
              <a:rPr lang="en-US" dirty="0" err="1"/>
              <a:t>OpenCV</a:t>
            </a:r>
            <a:r>
              <a:rPr lang="en-US" dirty="0"/>
              <a:t>; it shows a preview for 3 seconds, captures an image, and displays it on screen using cv2.imshow():</a:t>
            </a:r>
          </a:p>
          <a:p>
            <a:pPr marL="0" indent="0">
              <a:buNone/>
            </a:pPr>
            <a:r>
              <a:rPr lang="en-US" dirty="0"/>
              <a:t>import </a:t>
            </a:r>
            <a:r>
              <a:rPr lang="en-US" dirty="0" err="1"/>
              <a:t>picamera</a:t>
            </a:r>
            <a:endParaRPr lang="en-US" dirty="0"/>
          </a:p>
          <a:p>
            <a:pPr marL="0" indent="0">
              <a:buNone/>
            </a:pPr>
            <a:r>
              <a:rPr lang="en-US" dirty="0"/>
              <a:t>import </a:t>
            </a:r>
            <a:r>
              <a:rPr lang="en-US" dirty="0" err="1"/>
              <a:t>picamera.array</a:t>
            </a:r>
            <a:endParaRPr lang="en-US" dirty="0"/>
          </a:p>
          <a:p>
            <a:pPr marL="0" indent="0">
              <a:buNone/>
            </a:pPr>
            <a:r>
              <a:rPr lang="en-US" dirty="0"/>
              <a:t>import time</a:t>
            </a:r>
          </a:p>
          <a:p>
            <a:pPr marL="0" indent="0">
              <a:buNone/>
            </a:pPr>
            <a:r>
              <a:rPr lang="en-US" dirty="0"/>
              <a:t>import cv2</a:t>
            </a:r>
          </a:p>
          <a:p>
            <a:pPr marL="0" indent="0">
              <a:buNone/>
            </a:pPr>
            <a:r>
              <a:rPr lang="en-US" dirty="0"/>
              <a:t>with </a:t>
            </a:r>
            <a:r>
              <a:rPr lang="en-US" dirty="0" err="1"/>
              <a:t>picamera.PiCamera</a:t>
            </a:r>
            <a:r>
              <a:rPr lang="en-US" dirty="0"/>
              <a:t>() as camera: </a:t>
            </a:r>
          </a:p>
          <a:p>
            <a:pPr marL="0" indent="0">
              <a:buNone/>
            </a:pPr>
            <a:r>
              <a:rPr lang="en-US" dirty="0" smtClean="0"/>
              <a:t>	</a:t>
            </a:r>
            <a:r>
              <a:rPr lang="en-US" dirty="0" err="1" smtClean="0"/>
              <a:t>rawCap</a:t>
            </a:r>
            <a:r>
              <a:rPr lang="en-US" dirty="0" smtClean="0"/>
              <a:t>=</a:t>
            </a:r>
            <a:r>
              <a:rPr lang="en-US" dirty="0" err="1" smtClean="0"/>
              <a:t>picamera.array.PiRGBArray</a:t>
            </a:r>
            <a:r>
              <a:rPr lang="en-US" dirty="0" smtClean="0"/>
              <a:t>(camera</a:t>
            </a:r>
            <a:r>
              <a:rPr lang="en-US" dirty="0"/>
              <a:t>) </a:t>
            </a:r>
          </a:p>
          <a:p>
            <a:pPr marL="0" indent="0">
              <a:buNone/>
            </a:pPr>
            <a:r>
              <a:rPr lang="en-US" dirty="0" smtClean="0"/>
              <a:t>	</a:t>
            </a:r>
            <a:r>
              <a:rPr lang="en-US" dirty="0" err="1" smtClean="0"/>
              <a:t>camera.start_preview</a:t>
            </a:r>
            <a:r>
              <a:rPr lang="en-US" dirty="0"/>
              <a:t>() </a:t>
            </a:r>
          </a:p>
          <a:p>
            <a:pPr marL="0" indent="0">
              <a:buNone/>
            </a:pPr>
            <a:r>
              <a:rPr lang="en-US" dirty="0" smtClean="0"/>
              <a:t>	</a:t>
            </a:r>
            <a:r>
              <a:rPr lang="en-US" dirty="0" err="1" smtClean="0"/>
              <a:t>time.sleep</a:t>
            </a:r>
            <a:r>
              <a:rPr lang="en-US" dirty="0" smtClean="0"/>
              <a:t>(3</a:t>
            </a:r>
            <a:r>
              <a:rPr lang="en-US" dirty="0"/>
              <a:t>) </a:t>
            </a:r>
          </a:p>
          <a:p>
            <a:pPr marL="0" indent="0">
              <a:buNone/>
            </a:pPr>
            <a:r>
              <a:rPr lang="en-US" dirty="0" smtClean="0"/>
              <a:t>	</a:t>
            </a:r>
            <a:r>
              <a:rPr lang="en-US" dirty="0" err="1" smtClean="0"/>
              <a:t>camera.capture</a:t>
            </a:r>
            <a:r>
              <a:rPr lang="en-US" dirty="0" smtClean="0"/>
              <a:t>(</a:t>
            </a:r>
            <a:r>
              <a:rPr lang="en-US" dirty="0" err="1" smtClean="0"/>
              <a:t>rawCap,format</a:t>
            </a:r>
            <a:r>
              <a:rPr lang="en-US" dirty="0"/>
              <a:t>="</a:t>
            </a:r>
            <a:r>
              <a:rPr lang="en-US" dirty="0" err="1"/>
              <a:t>bgr</a:t>
            </a:r>
            <a:r>
              <a:rPr lang="en-US" dirty="0"/>
              <a:t>") </a:t>
            </a:r>
          </a:p>
          <a:p>
            <a:pPr marL="0" indent="0">
              <a:buNone/>
            </a:pPr>
            <a:r>
              <a:rPr lang="en-US" dirty="0"/>
              <a:t>image=</a:t>
            </a:r>
            <a:r>
              <a:rPr lang="en-US" dirty="0" err="1"/>
              <a:t>rawCap.array</a:t>
            </a:r>
            <a:endParaRPr lang="en-US" dirty="0"/>
          </a:p>
          <a:p>
            <a:pPr marL="0" indent="0">
              <a:buNone/>
            </a:pPr>
            <a:r>
              <a:rPr lang="en-US" dirty="0"/>
              <a:t>cv2.imshow("</a:t>
            </a:r>
            <a:r>
              <a:rPr lang="en-US" dirty="0" err="1"/>
              <a:t>Test",image</a:t>
            </a:r>
            <a:r>
              <a:rPr lang="en-US" dirty="0"/>
              <a:t>)</a:t>
            </a:r>
          </a:p>
          <a:p>
            <a:pPr marL="0" indent="0">
              <a:buNone/>
            </a:pPr>
            <a:r>
              <a:rPr lang="en-US" dirty="0"/>
              <a:t>cv2.waitKey(0)</a:t>
            </a:r>
          </a:p>
          <a:p>
            <a:pPr marL="0" indent="0">
              <a:buNone/>
            </a:pPr>
            <a:r>
              <a:rPr lang="en-US" dirty="0"/>
              <a:t>cv2.destroyAllWindows()</a:t>
            </a:r>
          </a:p>
        </p:txBody>
      </p:sp>
      <p:sp>
        <p:nvSpPr>
          <p:cNvPr id="4" name="Date Placeholder 3"/>
          <p:cNvSpPr>
            <a:spLocks noGrp="1"/>
          </p:cNvSpPr>
          <p:nvPr>
            <p:ph type="dt" sz="half" idx="10"/>
          </p:nvPr>
        </p:nvSpPr>
        <p:spPr/>
        <p:txBody>
          <a:bodyPr/>
          <a:lstStyle/>
          <a:p>
            <a:fld id="{1B3F7412-07EE-451D-8DB0-253030A0757F}" type="datetime1">
              <a:rPr lang="en-US" smtClean="0"/>
              <a:t>2/18/2017</a:t>
            </a:fld>
            <a:endParaRPr lang="en-US"/>
          </a:p>
        </p:txBody>
      </p:sp>
      <p:sp>
        <p:nvSpPr>
          <p:cNvPr id="5" name="Footer Placeholder 4"/>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2620944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a:xfrm>
            <a:off x="3159249" y="340445"/>
            <a:ext cx="6767587" cy="1714500"/>
          </a:xfrm>
        </p:spPr>
        <p:txBody>
          <a:bodyPr/>
          <a:lstStyle/>
          <a:p>
            <a:pPr algn="ctr" defTabSz="685765">
              <a:defRPr/>
            </a:pPr>
            <a:r>
              <a:rPr lang="en-US" altLang="en-US" sz="4400" dirty="0"/>
              <a:t>History</a:t>
            </a:r>
          </a:p>
        </p:txBody>
      </p:sp>
      <p:sp>
        <p:nvSpPr>
          <p:cNvPr id="5123" name="Rectangle 2"/>
          <p:cNvSpPr>
            <a:spLocks/>
          </p:cNvSpPr>
          <p:nvPr/>
        </p:nvSpPr>
        <p:spPr bwMode="auto">
          <a:xfrm>
            <a:off x="3102623" y="1386174"/>
            <a:ext cx="8151689" cy="456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571500" indent="-571500">
              <a:lnSpc>
                <a:spcPct val="90000"/>
              </a:lnSpc>
              <a:spcBef>
                <a:spcPts val="1063"/>
              </a:spcBef>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chemeClr val="tx1"/>
                </a:solidFill>
                <a:latin typeface="Corbel" panose="020B0503020204020204" pitchFamily="34" charset="0"/>
              </a:defRPr>
            </a:lvl1pPr>
            <a:lvl2pPr marL="742950" indent="-285750">
              <a:lnSpc>
                <a:spcPct val="90000"/>
              </a:lnSpc>
              <a:spcBef>
                <a:spcPts val="538"/>
              </a:spcBef>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a:solidFill>
                  <a:schemeClr val="tx1"/>
                </a:solidFill>
                <a:latin typeface="Corbel" panose="020B0503020204020204" pitchFamily="34" charset="0"/>
              </a:defRPr>
            </a:lvl2pPr>
            <a:lvl3pPr marL="1143000" indent="-228600">
              <a:lnSpc>
                <a:spcPct val="90000"/>
              </a:lnSpc>
              <a:spcBef>
                <a:spcPts val="538"/>
              </a:spcBef>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solidFill>
                  <a:schemeClr val="tx1"/>
                </a:solidFill>
                <a:latin typeface="Corbel" panose="020B0503020204020204" pitchFamily="34" charset="0"/>
              </a:defRPr>
            </a:lvl3pPr>
            <a:lvl4pPr marL="1600200" indent="-228600">
              <a:lnSpc>
                <a:spcPct val="90000"/>
              </a:lnSpc>
              <a:spcBef>
                <a:spcPts val="538"/>
              </a:spcBef>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chemeClr val="tx1"/>
                </a:solidFill>
                <a:latin typeface="Corbel" panose="020B0503020204020204" pitchFamily="34" charset="0"/>
              </a:defRPr>
            </a:lvl4pPr>
            <a:lvl5pPr marL="2057400" indent="-228600">
              <a:lnSpc>
                <a:spcPct val="90000"/>
              </a:lnSpc>
              <a:spcBef>
                <a:spcPts val="538"/>
              </a:spcBef>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chemeClr val="tx1"/>
                </a:solidFill>
                <a:latin typeface="Corbel" panose="020B0503020204020204" pitchFamily="34" charset="0"/>
              </a:defRPr>
            </a:lvl5pPr>
            <a:lvl6pPr marL="2514600" indent="-228600" defTabSz="457200" eaLnBrk="0" fontAlgn="base" hangingPunct="0">
              <a:lnSpc>
                <a:spcPct val="90000"/>
              </a:lnSpc>
              <a:spcBef>
                <a:spcPts val="538"/>
              </a:spcBef>
              <a:spcAft>
                <a:spcPct val="0"/>
              </a:spcAft>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chemeClr val="tx1"/>
                </a:solidFill>
                <a:latin typeface="Corbel" panose="020B0503020204020204" pitchFamily="34" charset="0"/>
              </a:defRPr>
            </a:lvl6pPr>
            <a:lvl7pPr marL="2971800" indent="-228600" defTabSz="457200" eaLnBrk="0" fontAlgn="base" hangingPunct="0">
              <a:lnSpc>
                <a:spcPct val="90000"/>
              </a:lnSpc>
              <a:spcBef>
                <a:spcPts val="538"/>
              </a:spcBef>
              <a:spcAft>
                <a:spcPct val="0"/>
              </a:spcAft>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chemeClr val="tx1"/>
                </a:solidFill>
                <a:latin typeface="Corbel" panose="020B0503020204020204" pitchFamily="34" charset="0"/>
              </a:defRPr>
            </a:lvl7pPr>
            <a:lvl8pPr marL="3429000" indent="-228600" defTabSz="457200" eaLnBrk="0" fontAlgn="base" hangingPunct="0">
              <a:lnSpc>
                <a:spcPct val="90000"/>
              </a:lnSpc>
              <a:spcBef>
                <a:spcPts val="538"/>
              </a:spcBef>
              <a:spcAft>
                <a:spcPct val="0"/>
              </a:spcAft>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chemeClr val="tx1"/>
                </a:solidFill>
                <a:latin typeface="Corbel" panose="020B0503020204020204" pitchFamily="34" charset="0"/>
              </a:defRPr>
            </a:lvl8pPr>
            <a:lvl9pPr marL="3886200" indent="-228600" defTabSz="457200" eaLnBrk="0" fontAlgn="base" hangingPunct="0">
              <a:lnSpc>
                <a:spcPct val="90000"/>
              </a:lnSpc>
              <a:spcBef>
                <a:spcPts val="538"/>
              </a:spcBef>
              <a:spcAft>
                <a:spcPct val="0"/>
              </a:spcAft>
              <a:buFont typeface="Arial" panose="020B0604020202020204" pitchFamily="34"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chemeClr val="tx1"/>
                </a:solidFill>
                <a:latin typeface="Corbel" panose="020B0503020204020204" pitchFamily="34" charset="0"/>
              </a:defRPr>
            </a:lvl9pPr>
          </a:lstStyle>
          <a:p>
            <a:pPr algn="just" eaLnBrk="1" hangingPunct="1">
              <a:lnSpc>
                <a:spcPct val="100000"/>
              </a:lnSpc>
              <a:spcBef>
                <a:spcPct val="0"/>
              </a:spcBef>
            </a:pPr>
            <a:r>
              <a:rPr lang="en-IN" altLang="en-US" sz="3094" dirty="0">
                <a:latin typeface="Gill Sans" charset="0"/>
                <a:ea typeface="ヒラギノ角ゴ ProN W3" charset="0"/>
                <a:cs typeface="ヒラギノ角ゴ ProN W3" charset="0"/>
                <a:sym typeface="Gill Sans" charset="0"/>
              </a:rPr>
              <a:t>The Raspberry Pi is the work of the Raspberry Pi Foundation, a charitable organisation</a:t>
            </a:r>
            <a:r>
              <a:rPr lang="en-IN" altLang="en-US" sz="3094" dirty="0" smtClean="0">
                <a:latin typeface="Gill Sans" charset="0"/>
                <a:ea typeface="ヒラギノ角ゴ ProN W3" charset="0"/>
                <a:cs typeface="ヒラギノ角ゴ ProN W3" charset="0"/>
                <a:sym typeface="Gill Sans" charset="0"/>
              </a:rPr>
              <a:t>.</a:t>
            </a:r>
            <a:endParaRPr lang="en-US" altLang="en-US" sz="3094" dirty="0">
              <a:latin typeface="Gill Sans" charset="0"/>
              <a:ea typeface="ヒラギノ角ゴ ProN W3" charset="0"/>
              <a:cs typeface="ヒラギノ角ゴ ProN W3" charset="0"/>
              <a:sym typeface="Gill Sans" charset="0"/>
            </a:endParaRPr>
          </a:p>
          <a:p>
            <a:pPr algn="just" eaLnBrk="1" hangingPunct="1">
              <a:lnSpc>
                <a:spcPct val="100000"/>
              </a:lnSpc>
              <a:spcBef>
                <a:spcPct val="0"/>
              </a:spcBef>
            </a:pPr>
            <a:r>
              <a:rPr lang="en-IN" altLang="en-US" sz="3094" dirty="0">
                <a:latin typeface="Gill Sans" charset="0"/>
                <a:ea typeface="ヒラギノ角ゴ ProN W3" charset="0"/>
                <a:cs typeface="ヒラギノ角ゴ ProN W3" charset="0"/>
                <a:sym typeface="Gill Sans" charset="0"/>
              </a:rPr>
              <a:t>UK registered charity (No. 1129409), May </a:t>
            </a:r>
            <a:r>
              <a:rPr lang="en-IN" altLang="en-US" sz="3094" dirty="0" smtClean="0">
                <a:latin typeface="Gill Sans" charset="0"/>
                <a:ea typeface="ヒラギノ角ゴ ProN W3" charset="0"/>
                <a:cs typeface="ヒラギノ角ゴ ProN W3" charset="0"/>
                <a:sym typeface="Gill Sans" charset="0"/>
              </a:rPr>
              <a:t>2009</a:t>
            </a:r>
            <a:endParaRPr lang="en-IN" altLang="en-US" sz="3094" dirty="0">
              <a:latin typeface="Gill Sans" charset="0"/>
              <a:ea typeface="ヒラギノ角ゴ ProN W3" charset="0"/>
              <a:cs typeface="ヒラギノ角ゴ ProN W3" charset="0"/>
              <a:sym typeface="Gill Sans" charset="0"/>
            </a:endParaRPr>
          </a:p>
          <a:p>
            <a:pPr algn="just" eaLnBrk="1" hangingPunct="1">
              <a:lnSpc>
                <a:spcPct val="100000"/>
              </a:lnSpc>
              <a:spcBef>
                <a:spcPct val="0"/>
              </a:spcBef>
            </a:pPr>
            <a:r>
              <a:rPr lang="en-IN" altLang="en-US" sz="3094" dirty="0">
                <a:latin typeface="Gill Sans" charset="0"/>
                <a:ea typeface="ヒラギノ角ゴ ProN W3" charset="0"/>
                <a:cs typeface="ヒラギノ角ゴ ProN W3" charset="0"/>
                <a:sym typeface="Gill Sans" charset="0"/>
              </a:rPr>
              <a:t> It's supported by the University of </a:t>
            </a:r>
            <a:r>
              <a:rPr lang="en-IN" altLang="en-US" sz="3375" dirty="0">
                <a:latin typeface="Gill Sans" charset="0"/>
                <a:ea typeface="ヒラギノ角ゴ ProN W3" charset="0"/>
                <a:cs typeface="ヒラギノ角ゴ ProN W3" charset="0"/>
                <a:sym typeface="Gill Sans" charset="0"/>
              </a:rPr>
              <a:t>Cambridge</a:t>
            </a:r>
            <a:r>
              <a:rPr lang="en-IN" altLang="en-US" sz="3094" dirty="0">
                <a:latin typeface="Gill Sans" charset="0"/>
                <a:ea typeface="ヒラギノ角ゴ ProN W3" charset="0"/>
                <a:cs typeface="ヒラギノ角ゴ ProN W3" charset="0"/>
                <a:sym typeface="Gill Sans" charset="0"/>
              </a:rPr>
              <a:t> Computer Laboratory and tech firm </a:t>
            </a:r>
            <a:r>
              <a:rPr lang="en-IN" altLang="en-US" sz="3094" dirty="0" err="1">
                <a:latin typeface="Gill Sans" charset="0"/>
                <a:ea typeface="ヒラギノ角ゴ ProN W3" charset="0"/>
                <a:cs typeface="ヒラギノ角ゴ ProN W3" charset="0"/>
                <a:sym typeface="Gill Sans" charset="0"/>
              </a:rPr>
              <a:t>Broadcomm</a:t>
            </a:r>
            <a:endParaRPr lang="en-US" altLang="en-US" sz="3094" dirty="0">
              <a:latin typeface="Arial" panose="020B0604020202020204" pitchFamily="34" charset="0"/>
              <a:cs typeface="Arial" panose="020B0604020202020204" pitchFamily="34" charset="0"/>
              <a:sym typeface="Arial" panose="020B0604020202020204" pitchFamily="34" charset="0"/>
            </a:endParaRPr>
          </a:p>
        </p:txBody>
      </p:sp>
      <p:pic>
        <p:nvPicPr>
          <p:cNvPr id="51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
            <a:ext cx="1990204" cy="199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9A4FC8A4-5868-4D5E-B18F-84CE01C4466E}" type="datetime1">
              <a:rPr lang="en-US" smtClean="0"/>
              <a:t>2/18/2017</a:t>
            </a:fld>
            <a:endParaRPr lang="en-US"/>
          </a:p>
        </p:txBody>
      </p:sp>
      <p:sp>
        <p:nvSpPr>
          <p:cNvPr id="3" name="Footer Placeholder 2"/>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3932947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6" descr="raspberrypi (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4917" y="231818"/>
            <a:ext cx="8686800" cy="651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Rectangle 1"/>
          <p:cNvSpPr>
            <a:spLocks noGrp="1" noChangeArrowheads="1"/>
          </p:cNvSpPr>
          <p:nvPr>
            <p:ph type="title"/>
          </p:nvPr>
        </p:nvSpPr>
        <p:spPr>
          <a:xfrm>
            <a:off x="5066547" y="3963510"/>
            <a:ext cx="5735092" cy="759023"/>
          </a:xfrm>
        </p:spPr>
        <p:txBody>
          <a:bodyPr>
            <a:normAutofit fontScale="90000"/>
          </a:bodyPr>
          <a:lstStyle/>
          <a:p>
            <a:pPr defTabSz="685765">
              <a:defRPr/>
            </a:pPr>
            <a:r>
              <a:rPr lang="en-US" altLang="en-US" sz="6187" b="1" dirty="0">
                <a:solidFill>
                  <a:srgbClr val="FF0066"/>
                </a:solidFill>
                <a:latin typeface="Academy Engraved LET" pitchFamily="2" charset="0"/>
              </a:rPr>
              <a:t>  THANK YOU</a:t>
            </a:r>
            <a:r>
              <a:rPr lang="en-US" altLang="en-US" sz="6187" dirty="0">
                <a:cs typeface="Gill Sans" charset="0"/>
              </a:rPr>
              <a:t/>
            </a:r>
            <a:br>
              <a:rPr lang="en-US" altLang="en-US" sz="6187" dirty="0">
                <a:cs typeface="Gill Sans" charset="0"/>
              </a:rPr>
            </a:br>
            <a:endParaRPr lang="en-US" altLang="en-US" sz="6187" b="1" dirty="0">
              <a:solidFill>
                <a:srgbClr val="FF0066"/>
              </a:solidFill>
              <a:latin typeface="Academy Engraved LET" pitchFamily="2" charset="0"/>
            </a:endParaRPr>
          </a:p>
        </p:txBody>
      </p:sp>
      <p:sp>
        <p:nvSpPr>
          <p:cNvPr id="26628" name="Rectangle 5"/>
          <p:cNvSpPr>
            <a:spLocks/>
          </p:cNvSpPr>
          <p:nvPr/>
        </p:nvSpPr>
        <p:spPr bwMode="auto">
          <a:xfrm>
            <a:off x="3309937" y="4896818"/>
            <a:ext cx="7358063" cy="1467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lnSpc>
                <a:spcPct val="90000"/>
              </a:lnSpc>
              <a:spcBef>
                <a:spcPts val="1063"/>
              </a:spcBef>
              <a:buFont typeface="Arial" panose="020B0604020202020204" pitchFamily="34" charset="0"/>
              <a:buChar char="•"/>
              <a:defRPr sz="3400">
                <a:solidFill>
                  <a:schemeClr val="tx1"/>
                </a:solidFill>
                <a:latin typeface="Corbel" panose="020B0503020204020204" pitchFamily="34" charset="0"/>
              </a:defRPr>
            </a:lvl1pPr>
            <a:lvl2pPr marL="742950" indent="-285750">
              <a:lnSpc>
                <a:spcPct val="90000"/>
              </a:lnSpc>
              <a:spcBef>
                <a:spcPts val="538"/>
              </a:spcBef>
              <a:buFont typeface="Arial" panose="020B0604020202020204" pitchFamily="34" charset="0"/>
              <a:buChar char="•"/>
              <a:defRPr sz="2800">
                <a:solidFill>
                  <a:schemeClr val="tx1"/>
                </a:solidFill>
                <a:latin typeface="Corbel" panose="020B0503020204020204" pitchFamily="34" charset="0"/>
              </a:defRPr>
            </a:lvl2pPr>
            <a:lvl3pPr marL="1143000" indent="-228600">
              <a:lnSpc>
                <a:spcPct val="90000"/>
              </a:lnSpc>
              <a:spcBef>
                <a:spcPts val="538"/>
              </a:spcBef>
              <a:buFont typeface="Arial" panose="020B0604020202020204" pitchFamily="34" charset="0"/>
              <a:buChar char="•"/>
              <a:defRPr sz="2200">
                <a:solidFill>
                  <a:schemeClr val="tx1"/>
                </a:solidFill>
                <a:latin typeface="Corbel" panose="020B0503020204020204" pitchFamily="34" charset="0"/>
              </a:defRPr>
            </a:lvl3pPr>
            <a:lvl4pPr marL="1600200" indent="-228600">
              <a:lnSpc>
                <a:spcPct val="90000"/>
              </a:lnSpc>
              <a:spcBef>
                <a:spcPts val="538"/>
              </a:spcBef>
              <a:buFont typeface="Arial" panose="020B0604020202020204" pitchFamily="34" charset="0"/>
              <a:buChar char="•"/>
              <a:defRPr sz="1900">
                <a:solidFill>
                  <a:schemeClr val="tx1"/>
                </a:solidFill>
                <a:latin typeface="Corbel" panose="020B0503020204020204" pitchFamily="34" charset="0"/>
              </a:defRPr>
            </a:lvl4pPr>
            <a:lvl5pPr marL="2057400" indent="-228600">
              <a:lnSpc>
                <a:spcPct val="90000"/>
              </a:lnSpc>
              <a:spcBef>
                <a:spcPts val="538"/>
              </a:spcBef>
              <a:buFont typeface="Arial" panose="020B0604020202020204" pitchFamily="34" charset="0"/>
              <a:buChar char="•"/>
              <a:defRPr sz="1900">
                <a:solidFill>
                  <a:schemeClr val="tx1"/>
                </a:solidFill>
                <a:latin typeface="Corbel" panose="020B0503020204020204" pitchFamily="34" charset="0"/>
              </a:defRPr>
            </a:lvl5pPr>
            <a:lvl6pPr marL="2514600" indent="-228600" defTabSz="457200" eaLnBrk="0" fontAlgn="base" hangingPunct="0">
              <a:lnSpc>
                <a:spcPct val="90000"/>
              </a:lnSpc>
              <a:spcBef>
                <a:spcPts val="538"/>
              </a:spcBef>
              <a:spcAft>
                <a:spcPct val="0"/>
              </a:spcAft>
              <a:buFont typeface="Arial" panose="020B0604020202020204" pitchFamily="34" charset="0"/>
              <a:buChar char="•"/>
              <a:defRPr sz="1900">
                <a:solidFill>
                  <a:schemeClr val="tx1"/>
                </a:solidFill>
                <a:latin typeface="Corbel" panose="020B0503020204020204" pitchFamily="34" charset="0"/>
              </a:defRPr>
            </a:lvl6pPr>
            <a:lvl7pPr marL="2971800" indent="-228600" defTabSz="457200" eaLnBrk="0" fontAlgn="base" hangingPunct="0">
              <a:lnSpc>
                <a:spcPct val="90000"/>
              </a:lnSpc>
              <a:spcBef>
                <a:spcPts val="538"/>
              </a:spcBef>
              <a:spcAft>
                <a:spcPct val="0"/>
              </a:spcAft>
              <a:buFont typeface="Arial" panose="020B0604020202020204" pitchFamily="34" charset="0"/>
              <a:buChar char="•"/>
              <a:defRPr sz="1900">
                <a:solidFill>
                  <a:schemeClr val="tx1"/>
                </a:solidFill>
                <a:latin typeface="Corbel" panose="020B0503020204020204" pitchFamily="34" charset="0"/>
              </a:defRPr>
            </a:lvl7pPr>
            <a:lvl8pPr marL="3429000" indent="-228600" defTabSz="457200" eaLnBrk="0" fontAlgn="base" hangingPunct="0">
              <a:lnSpc>
                <a:spcPct val="90000"/>
              </a:lnSpc>
              <a:spcBef>
                <a:spcPts val="538"/>
              </a:spcBef>
              <a:spcAft>
                <a:spcPct val="0"/>
              </a:spcAft>
              <a:buFont typeface="Arial" panose="020B0604020202020204" pitchFamily="34" charset="0"/>
              <a:buChar char="•"/>
              <a:defRPr sz="1900">
                <a:solidFill>
                  <a:schemeClr val="tx1"/>
                </a:solidFill>
                <a:latin typeface="Corbel" panose="020B0503020204020204" pitchFamily="34" charset="0"/>
              </a:defRPr>
            </a:lvl8pPr>
            <a:lvl9pPr marL="3886200" indent="-228600" defTabSz="457200" eaLnBrk="0" fontAlgn="base" hangingPunct="0">
              <a:lnSpc>
                <a:spcPct val="90000"/>
              </a:lnSpc>
              <a:spcBef>
                <a:spcPts val="538"/>
              </a:spcBef>
              <a:spcAft>
                <a:spcPct val="0"/>
              </a:spcAft>
              <a:buFont typeface="Arial" panose="020B0604020202020204" pitchFamily="34" charset="0"/>
              <a:buChar char="•"/>
              <a:defRPr sz="1900">
                <a:solidFill>
                  <a:schemeClr val="tx1"/>
                </a:solidFill>
                <a:latin typeface="Corbel" panose="020B0503020204020204" pitchFamily="34" charset="0"/>
              </a:defRPr>
            </a:lvl9pPr>
          </a:lstStyle>
          <a:p>
            <a:pPr algn="ctr" eaLnBrk="1" hangingPunct="1">
              <a:lnSpc>
                <a:spcPct val="100000"/>
              </a:lnSpc>
              <a:spcBef>
                <a:spcPct val="0"/>
              </a:spcBef>
              <a:buFontTx/>
              <a:buNone/>
            </a:pPr>
            <a:endParaRPr lang="en-US" altLang="en-US" sz="2531">
              <a:latin typeface="Gill Sans" charset="0"/>
              <a:ea typeface="Gill Sans" charset="0"/>
              <a:cs typeface="Gill Sans" charset="0"/>
              <a:sym typeface="Gill Sans" charset="0"/>
            </a:endParaRPr>
          </a:p>
        </p:txBody>
      </p:sp>
      <p:sp>
        <p:nvSpPr>
          <p:cNvPr id="26629" name="Rectangle 6"/>
          <p:cNvSpPr>
            <a:spLocks/>
          </p:cNvSpPr>
          <p:nvPr/>
        </p:nvSpPr>
        <p:spPr bwMode="auto">
          <a:xfrm>
            <a:off x="2602260" y="4188023"/>
            <a:ext cx="7358063" cy="1702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lnSpc>
                <a:spcPct val="90000"/>
              </a:lnSpc>
              <a:spcBef>
                <a:spcPts val="1063"/>
              </a:spcBef>
              <a:buFont typeface="Arial" panose="020B0604020202020204" pitchFamily="34" charset="0"/>
              <a:buChar char="•"/>
              <a:defRPr sz="3400">
                <a:solidFill>
                  <a:schemeClr val="tx1"/>
                </a:solidFill>
                <a:latin typeface="Corbel" panose="020B0503020204020204" pitchFamily="34" charset="0"/>
              </a:defRPr>
            </a:lvl1pPr>
            <a:lvl2pPr marL="742950" indent="-285750">
              <a:lnSpc>
                <a:spcPct val="90000"/>
              </a:lnSpc>
              <a:spcBef>
                <a:spcPts val="538"/>
              </a:spcBef>
              <a:buFont typeface="Arial" panose="020B0604020202020204" pitchFamily="34" charset="0"/>
              <a:buChar char="•"/>
              <a:defRPr sz="2800">
                <a:solidFill>
                  <a:schemeClr val="tx1"/>
                </a:solidFill>
                <a:latin typeface="Corbel" panose="020B0503020204020204" pitchFamily="34" charset="0"/>
              </a:defRPr>
            </a:lvl2pPr>
            <a:lvl3pPr marL="1143000" indent="-228600">
              <a:lnSpc>
                <a:spcPct val="90000"/>
              </a:lnSpc>
              <a:spcBef>
                <a:spcPts val="538"/>
              </a:spcBef>
              <a:buFont typeface="Arial" panose="020B0604020202020204" pitchFamily="34" charset="0"/>
              <a:buChar char="•"/>
              <a:defRPr sz="2200">
                <a:solidFill>
                  <a:schemeClr val="tx1"/>
                </a:solidFill>
                <a:latin typeface="Corbel" panose="020B0503020204020204" pitchFamily="34" charset="0"/>
              </a:defRPr>
            </a:lvl3pPr>
            <a:lvl4pPr marL="1600200" indent="-228600">
              <a:lnSpc>
                <a:spcPct val="90000"/>
              </a:lnSpc>
              <a:spcBef>
                <a:spcPts val="538"/>
              </a:spcBef>
              <a:buFont typeface="Arial" panose="020B0604020202020204" pitchFamily="34" charset="0"/>
              <a:buChar char="•"/>
              <a:defRPr sz="1900">
                <a:solidFill>
                  <a:schemeClr val="tx1"/>
                </a:solidFill>
                <a:latin typeface="Corbel" panose="020B0503020204020204" pitchFamily="34" charset="0"/>
              </a:defRPr>
            </a:lvl4pPr>
            <a:lvl5pPr marL="2057400" indent="-228600">
              <a:lnSpc>
                <a:spcPct val="90000"/>
              </a:lnSpc>
              <a:spcBef>
                <a:spcPts val="538"/>
              </a:spcBef>
              <a:buFont typeface="Arial" panose="020B0604020202020204" pitchFamily="34" charset="0"/>
              <a:buChar char="•"/>
              <a:defRPr sz="1900">
                <a:solidFill>
                  <a:schemeClr val="tx1"/>
                </a:solidFill>
                <a:latin typeface="Corbel" panose="020B0503020204020204" pitchFamily="34" charset="0"/>
              </a:defRPr>
            </a:lvl5pPr>
            <a:lvl6pPr marL="2514600" indent="-228600" defTabSz="457200" eaLnBrk="0" fontAlgn="base" hangingPunct="0">
              <a:lnSpc>
                <a:spcPct val="90000"/>
              </a:lnSpc>
              <a:spcBef>
                <a:spcPts val="538"/>
              </a:spcBef>
              <a:spcAft>
                <a:spcPct val="0"/>
              </a:spcAft>
              <a:buFont typeface="Arial" panose="020B0604020202020204" pitchFamily="34" charset="0"/>
              <a:buChar char="•"/>
              <a:defRPr sz="1900">
                <a:solidFill>
                  <a:schemeClr val="tx1"/>
                </a:solidFill>
                <a:latin typeface="Corbel" panose="020B0503020204020204" pitchFamily="34" charset="0"/>
              </a:defRPr>
            </a:lvl6pPr>
            <a:lvl7pPr marL="2971800" indent="-228600" defTabSz="457200" eaLnBrk="0" fontAlgn="base" hangingPunct="0">
              <a:lnSpc>
                <a:spcPct val="90000"/>
              </a:lnSpc>
              <a:spcBef>
                <a:spcPts val="538"/>
              </a:spcBef>
              <a:spcAft>
                <a:spcPct val="0"/>
              </a:spcAft>
              <a:buFont typeface="Arial" panose="020B0604020202020204" pitchFamily="34" charset="0"/>
              <a:buChar char="•"/>
              <a:defRPr sz="1900">
                <a:solidFill>
                  <a:schemeClr val="tx1"/>
                </a:solidFill>
                <a:latin typeface="Corbel" panose="020B0503020204020204" pitchFamily="34" charset="0"/>
              </a:defRPr>
            </a:lvl7pPr>
            <a:lvl8pPr marL="3429000" indent="-228600" defTabSz="457200" eaLnBrk="0" fontAlgn="base" hangingPunct="0">
              <a:lnSpc>
                <a:spcPct val="90000"/>
              </a:lnSpc>
              <a:spcBef>
                <a:spcPts val="538"/>
              </a:spcBef>
              <a:spcAft>
                <a:spcPct val="0"/>
              </a:spcAft>
              <a:buFont typeface="Arial" panose="020B0604020202020204" pitchFamily="34" charset="0"/>
              <a:buChar char="•"/>
              <a:defRPr sz="1900">
                <a:solidFill>
                  <a:schemeClr val="tx1"/>
                </a:solidFill>
                <a:latin typeface="Corbel" panose="020B0503020204020204" pitchFamily="34" charset="0"/>
              </a:defRPr>
            </a:lvl8pPr>
            <a:lvl9pPr marL="3886200" indent="-228600" defTabSz="457200" eaLnBrk="0" fontAlgn="base" hangingPunct="0">
              <a:lnSpc>
                <a:spcPct val="90000"/>
              </a:lnSpc>
              <a:spcBef>
                <a:spcPts val="538"/>
              </a:spcBef>
              <a:spcAft>
                <a:spcPct val="0"/>
              </a:spcAft>
              <a:buFont typeface="Arial" panose="020B0604020202020204" pitchFamily="34" charset="0"/>
              <a:buChar char="•"/>
              <a:defRPr sz="1900">
                <a:solidFill>
                  <a:schemeClr val="tx1"/>
                </a:solidFill>
                <a:latin typeface="Corbel" panose="020B0503020204020204" pitchFamily="34" charset="0"/>
              </a:defRPr>
            </a:lvl9pPr>
          </a:lstStyle>
          <a:p>
            <a:pPr algn="ctr" eaLnBrk="1" hangingPunct="1">
              <a:lnSpc>
                <a:spcPct val="100000"/>
              </a:lnSpc>
              <a:spcBef>
                <a:spcPct val="0"/>
              </a:spcBef>
              <a:buFontTx/>
              <a:buNone/>
            </a:pPr>
            <a:r>
              <a:rPr lang="en-US" altLang="en-US" sz="2531">
                <a:latin typeface="Gill Sans" charset="0"/>
                <a:ea typeface="Gill Sans" charset="0"/>
                <a:cs typeface="Gill Sans" charset="0"/>
                <a:sym typeface="Gill Sans" charset="0"/>
              </a:rPr>
              <a:t> </a:t>
            </a:r>
          </a:p>
        </p:txBody>
      </p:sp>
      <p:sp>
        <p:nvSpPr>
          <p:cNvPr id="2" name="Date Placeholder 1"/>
          <p:cNvSpPr>
            <a:spLocks noGrp="1"/>
          </p:cNvSpPr>
          <p:nvPr>
            <p:ph type="dt" sz="half" idx="10"/>
          </p:nvPr>
        </p:nvSpPr>
        <p:spPr/>
        <p:txBody>
          <a:bodyPr/>
          <a:lstStyle/>
          <a:p>
            <a:fld id="{2AA136FD-AB63-4899-A821-4824C1B47DA2}" type="datetime1">
              <a:rPr lang="en-US" smtClean="0"/>
              <a:t>2/18/2017</a:t>
            </a:fld>
            <a:endParaRPr lang="en-US"/>
          </a:p>
        </p:txBody>
      </p:sp>
      <p:sp>
        <p:nvSpPr>
          <p:cNvPr id="3" name="Footer Placeholder 2"/>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4085793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nodeType="withEffect">
                                  <p:stCondLst>
                                    <p:cond delay="0"/>
                                  </p:stCondLst>
                                  <p:iterate type="lt">
                                    <p:tmPct val="10000"/>
                                  </p:iterate>
                                  <p:childTnLst>
                                    <p:set>
                                      <p:cBhvr>
                                        <p:cTn id="6" dur="1" fill="hold">
                                          <p:stCondLst>
                                            <p:cond delay="0"/>
                                          </p:stCondLst>
                                        </p:cTn>
                                        <p:tgtEl>
                                          <p:spTgt spid="20482"/>
                                        </p:tgtEl>
                                        <p:attrNameLst>
                                          <p:attrName>style.visibility</p:attrName>
                                        </p:attrNameLst>
                                      </p:cBhvr>
                                      <p:to>
                                        <p:strVal val="visible"/>
                                      </p:to>
                                    </p:set>
                                    <p:animEffect transition="in" filter="fade">
                                      <p:cBhvr>
                                        <p:cTn id="7" dur="500"/>
                                        <p:tgtEl>
                                          <p:spTgt spid="20482"/>
                                        </p:tgtEl>
                                      </p:cBhvr>
                                    </p:animEffect>
                                    <p:anim calcmode="lin" valueType="num">
                                      <p:cBhvr>
                                        <p:cTn id="8" dur="500" fill="hold"/>
                                        <p:tgtEl>
                                          <p:spTgt spid="20482"/>
                                        </p:tgtEl>
                                        <p:attrNameLst>
                                          <p:attrName>ppt_w</p:attrName>
                                        </p:attrNameLst>
                                      </p:cBhvr>
                                      <p:tavLst>
                                        <p:tav tm="0" fmla="#ppt_w*sin(2.5*pi*$)">
                                          <p:val>
                                            <p:fltVal val="0"/>
                                          </p:val>
                                        </p:tav>
                                        <p:tav tm="100000">
                                          <p:val>
                                            <p:fltVal val="1"/>
                                          </p:val>
                                        </p:tav>
                                      </p:tavLst>
                                    </p:anim>
                                    <p:anim calcmode="lin" valueType="num">
                                      <p:cBhvr>
                                        <p:cTn id="9" dur="500" fill="hold"/>
                                        <p:tgtEl>
                                          <p:spTgt spid="2048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a:xfrm>
            <a:off x="3109020" y="290215"/>
            <a:ext cx="6767587" cy="1714500"/>
          </a:xfrm>
        </p:spPr>
        <p:txBody>
          <a:bodyPr/>
          <a:lstStyle/>
          <a:p>
            <a:pPr algn="ctr" defTabSz="685765">
              <a:defRPr/>
            </a:pPr>
            <a:r>
              <a:rPr lang="en-US" altLang="en-US" sz="4400" dirty="0"/>
              <a:t>Motivation</a:t>
            </a:r>
          </a:p>
        </p:txBody>
      </p:sp>
      <p:sp>
        <p:nvSpPr>
          <p:cNvPr id="7171" name="Rectangle 2"/>
          <p:cNvSpPr>
            <a:spLocks/>
          </p:cNvSpPr>
          <p:nvPr/>
        </p:nvSpPr>
        <p:spPr bwMode="auto">
          <a:xfrm>
            <a:off x="2743299" y="1532586"/>
            <a:ext cx="8403952" cy="5423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spcBef>
                <a:spcPts val="2400"/>
              </a:spcBef>
              <a:buSzPct val="171000"/>
              <a:buFont typeface="Gill Sans"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200">
                <a:solidFill>
                  <a:schemeClr val="tx1"/>
                </a:solidFill>
                <a:latin typeface="Gill Sans" charset="0"/>
                <a:cs typeface="ヒラギノ角ゴ ProN W3" charset="0"/>
                <a:sym typeface="Gill Sans" charset="0"/>
              </a:defRPr>
            </a:lvl1pPr>
            <a:lvl2pPr marL="742950" indent="-285750">
              <a:spcBef>
                <a:spcPts val="2400"/>
              </a:spcBef>
              <a:buSzPct val="171000"/>
              <a:buFont typeface="Gill Sans"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200">
                <a:solidFill>
                  <a:schemeClr val="tx1"/>
                </a:solidFill>
                <a:latin typeface="Gill Sans" charset="0"/>
                <a:cs typeface="ヒラギノ角ゴ ProN W3" charset="0"/>
                <a:sym typeface="Gill Sans" charset="0"/>
              </a:defRPr>
            </a:lvl2pPr>
            <a:lvl3pPr marL="1143000" indent="-228600">
              <a:spcBef>
                <a:spcPts val="2400"/>
              </a:spcBef>
              <a:buSzPct val="171000"/>
              <a:buFont typeface="Gill Sans"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200">
                <a:solidFill>
                  <a:schemeClr val="tx1"/>
                </a:solidFill>
                <a:latin typeface="Gill Sans" charset="0"/>
                <a:cs typeface="ヒラギノ角ゴ ProN W3" charset="0"/>
                <a:sym typeface="Gill Sans" charset="0"/>
              </a:defRPr>
            </a:lvl3pPr>
            <a:lvl4pPr marL="1600200" indent="-228600">
              <a:spcBef>
                <a:spcPts val="2400"/>
              </a:spcBef>
              <a:buSzPct val="171000"/>
              <a:buFont typeface="Gill Sans"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200">
                <a:solidFill>
                  <a:schemeClr val="tx1"/>
                </a:solidFill>
                <a:latin typeface="Gill Sans" charset="0"/>
                <a:cs typeface="ヒラギノ角ゴ ProN W3" charset="0"/>
                <a:sym typeface="Gill Sans" charset="0"/>
              </a:defRPr>
            </a:lvl4pPr>
            <a:lvl5pPr marL="2057400" indent="-228600">
              <a:spcBef>
                <a:spcPts val="2400"/>
              </a:spcBef>
              <a:buSzPct val="171000"/>
              <a:buFont typeface="Gill Sans"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200">
                <a:solidFill>
                  <a:schemeClr val="tx1"/>
                </a:solidFill>
                <a:latin typeface="Gill Sans" charset="0"/>
                <a:cs typeface="ヒラギノ角ゴ ProN W3" charset="0"/>
                <a:sym typeface="Gill Sans" charset="0"/>
              </a:defRPr>
            </a:lvl5pPr>
            <a:lvl6pPr marL="2514600" indent="-228600" eaLnBrk="0" fontAlgn="base" hangingPunct="0">
              <a:spcBef>
                <a:spcPts val="2400"/>
              </a:spcBef>
              <a:spcAft>
                <a:spcPct val="0"/>
              </a:spcAft>
              <a:buSzPct val="171000"/>
              <a:buFont typeface="Gill Sans"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200">
                <a:solidFill>
                  <a:schemeClr val="tx1"/>
                </a:solidFill>
                <a:latin typeface="Gill Sans" charset="0"/>
                <a:cs typeface="ヒラギノ角ゴ ProN W3" charset="0"/>
                <a:sym typeface="Gill Sans" charset="0"/>
              </a:defRPr>
            </a:lvl6pPr>
            <a:lvl7pPr marL="2971800" indent="-228600" eaLnBrk="0" fontAlgn="base" hangingPunct="0">
              <a:spcBef>
                <a:spcPts val="2400"/>
              </a:spcBef>
              <a:spcAft>
                <a:spcPct val="0"/>
              </a:spcAft>
              <a:buSzPct val="171000"/>
              <a:buFont typeface="Gill Sans"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200">
                <a:solidFill>
                  <a:schemeClr val="tx1"/>
                </a:solidFill>
                <a:latin typeface="Gill Sans" charset="0"/>
                <a:cs typeface="ヒラギノ角ゴ ProN W3" charset="0"/>
                <a:sym typeface="Gill Sans" charset="0"/>
              </a:defRPr>
            </a:lvl7pPr>
            <a:lvl8pPr marL="3429000" indent="-228600" eaLnBrk="0" fontAlgn="base" hangingPunct="0">
              <a:spcBef>
                <a:spcPts val="2400"/>
              </a:spcBef>
              <a:spcAft>
                <a:spcPct val="0"/>
              </a:spcAft>
              <a:buSzPct val="171000"/>
              <a:buFont typeface="Gill Sans"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200">
                <a:solidFill>
                  <a:schemeClr val="tx1"/>
                </a:solidFill>
                <a:latin typeface="Gill Sans" charset="0"/>
                <a:cs typeface="ヒラギノ角ゴ ProN W3" charset="0"/>
                <a:sym typeface="Gill Sans" charset="0"/>
              </a:defRPr>
            </a:lvl8pPr>
            <a:lvl9pPr marL="3886200" indent="-228600" eaLnBrk="0" fontAlgn="base" hangingPunct="0">
              <a:spcBef>
                <a:spcPts val="2400"/>
              </a:spcBef>
              <a:spcAft>
                <a:spcPct val="0"/>
              </a:spcAft>
              <a:buSzPct val="171000"/>
              <a:buFont typeface="Gill Sans" charset="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200">
                <a:solidFill>
                  <a:schemeClr val="tx1"/>
                </a:solidFill>
                <a:latin typeface="Gill Sans" charset="0"/>
                <a:cs typeface="ヒラギノ角ゴ ProN W3" charset="0"/>
                <a:sym typeface="Gill Sans" charset="0"/>
              </a:defRPr>
            </a:lvl9pPr>
          </a:lstStyle>
          <a:p>
            <a:pPr marL="457200" indent="-457200" algn="just">
              <a:spcBef>
                <a:spcPct val="0"/>
              </a:spcBef>
              <a:buSzTx/>
              <a:defRPr/>
            </a:pPr>
            <a:r>
              <a:rPr lang="en-IN" altLang="en-US" sz="3375" dirty="0"/>
              <a:t>For Developing CS skills especially in kids.</a:t>
            </a:r>
          </a:p>
          <a:p>
            <a:pPr marL="522368" indent="-522368" algn="just">
              <a:spcBef>
                <a:spcPct val="0"/>
              </a:spcBef>
              <a:buSzTx/>
              <a:buFont typeface="Arial" panose="020B0604020202020204" pitchFamily="34" charset="0"/>
              <a:buChar char="•"/>
              <a:defRPr/>
            </a:pPr>
            <a:r>
              <a:rPr lang="en-IN" altLang="en-US" sz="3375" dirty="0"/>
              <a:t>Limited Access to computers</a:t>
            </a:r>
          </a:p>
          <a:p>
            <a:pPr marL="522368" indent="-522368" algn="just">
              <a:spcBef>
                <a:spcPct val="0"/>
              </a:spcBef>
              <a:buSzTx/>
              <a:buFont typeface="Arial" panose="020B0604020202020204" pitchFamily="34" charset="0"/>
              <a:buChar char="•"/>
              <a:defRPr/>
            </a:pPr>
            <a:r>
              <a:rPr lang="en-IN" altLang="en-US" sz="3375" dirty="0"/>
              <a:t>Computers are </a:t>
            </a:r>
            <a:r>
              <a:rPr lang="en-IN" altLang="en-US" sz="3375" b="1" dirty="0"/>
              <a:t>the tool of the 21st century</a:t>
            </a:r>
          </a:p>
          <a:p>
            <a:pPr marL="522368" indent="-522368" algn="just">
              <a:spcBef>
                <a:spcPct val="0"/>
              </a:spcBef>
              <a:buSzTx/>
              <a:buFont typeface="Arial" panose="020B0604020202020204" pitchFamily="34" charset="0"/>
              <a:buChar char="•"/>
              <a:defRPr/>
            </a:pPr>
            <a:r>
              <a:rPr lang="en-US" altLang="en-US" sz="3375" dirty="0"/>
              <a:t>Computer Science is concerned with much more      than simply being able to use a computer.</a:t>
            </a:r>
          </a:p>
          <a:p>
            <a:pPr marL="522368" indent="-522368" algn="just">
              <a:spcBef>
                <a:spcPct val="0"/>
              </a:spcBef>
              <a:buSzTx/>
              <a:buFont typeface="Arial" panose="020B0604020202020204" pitchFamily="34" charset="0"/>
              <a:buChar char="•"/>
              <a:defRPr/>
            </a:pPr>
            <a:r>
              <a:rPr lang="en-US" altLang="en-US" sz="3375" dirty="0"/>
              <a:t>Children should understand how they work and how to program them</a:t>
            </a:r>
          </a:p>
          <a:p>
            <a:pPr algn="just">
              <a:spcBef>
                <a:spcPct val="0"/>
              </a:spcBef>
              <a:buSzTx/>
              <a:buNone/>
              <a:defRPr/>
            </a:pPr>
            <a:endParaRPr lang="en-IN" altLang="en-US" sz="2812" dirty="0"/>
          </a:p>
          <a:p>
            <a:pPr algn="just">
              <a:spcBef>
                <a:spcPct val="0"/>
              </a:spcBef>
              <a:buSzTx/>
              <a:buFont typeface="Wingdings" panose="05000000000000000000" pitchFamily="2" charset="2"/>
              <a:buChar char="v"/>
              <a:defRPr/>
            </a:pPr>
            <a:endParaRPr lang="en-US" altLang="en-US" sz="2812" dirty="0"/>
          </a:p>
          <a:p>
            <a:pPr algn="just">
              <a:spcBef>
                <a:spcPct val="0"/>
              </a:spcBef>
              <a:buSzTx/>
              <a:buNone/>
              <a:defRPr/>
            </a:pPr>
            <a:endParaRPr lang="en-IN" altLang="en-US" sz="2812" dirty="0"/>
          </a:p>
        </p:txBody>
      </p:sp>
      <p:pic>
        <p:nvPicPr>
          <p:cNvPr id="61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852" y="-273887"/>
            <a:ext cx="1990204" cy="199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49D43E5E-CD4B-4C19-826D-B030F188CEE7}" type="datetime1">
              <a:rPr lang="en-US" smtClean="0"/>
              <a:t>2/18/2017</a:t>
            </a:fld>
            <a:endParaRPr lang="en-US"/>
          </a:p>
        </p:txBody>
      </p:sp>
      <p:sp>
        <p:nvSpPr>
          <p:cNvPr id="3" name="Footer Placeholder 2"/>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1918254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a:xfrm>
            <a:off x="2968471" y="38120"/>
            <a:ext cx="7358063" cy="860598"/>
          </a:xfrm>
        </p:spPr>
        <p:txBody>
          <a:bodyPr/>
          <a:lstStyle/>
          <a:p>
            <a:pPr algn="ctr" defTabSz="685765">
              <a:defRPr/>
            </a:pPr>
            <a:r>
              <a:rPr lang="en-US" altLang="en-US" sz="4640" dirty="0"/>
              <a:t>Features</a:t>
            </a:r>
          </a:p>
        </p:txBody>
      </p:sp>
      <p:sp>
        <p:nvSpPr>
          <p:cNvPr id="8195" name="Rectangle 2"/>
          <p:cNvSpPr>
            <a:spLocks noGrp="1" noChangeArrowheads="1"/>
          </p:cNvSpPr>
          <p:nvPr>
            <p:ph idx="1"/>
          </p:nvPr>
        </p:nvSpPr>
        <p:spPr>
          <a:xfrm>
            <a:off x="2654777" y="1248837"/>
            <a:ext cx="8607103" cy="4506126"/>
          </a:xfrm>
        </p:spPr>
        <p:txBody>
          <a:bodyPr/>
          <a:lstStyle/>
          <a:p>
            <a:pPr marL="171441" indent="-171441" algn="just" defTabSz="685765">
              <a:spcBef>
                <a:spcPts val="750"/>
              </a:spcBef>
              <a:defRPr/>
            </a:pPr>
            <a:r>
              <a:rPr lang="en-IN" altLang="en-US" sz="3375" dirty="0"/>
              <a:t>Provide a fun environment for experimenting with programming and electronics</a:t>
            </a:r>
          </a:p>
          <a:p>
            <a:pPr marL="171441" indent="-171441" algn="just" defTabSz="685765">
              <a:spcBef>
                <a:spcPts val="750"/>
              </a:spcBef>
              <a:defRPr/>
            </a:pPr>
            <a:r>
              <a:rPr lang="en-IN" altLang="en-US" sz="3375" dirty="0"/>
              <a:t>Inexpensive, simple, open and easy to maintain computer for schools</a:t>
            </a:r>
          </a:p>
          <a:p>
            <a:pPr marL="171441" indent="-171441" algn="just" defTabSz="685765">
              <a:spcBef>
                <a:spcPts val="750"/>
              </a:spcBef>
              <a:defRPr/>
            </a:pPr>
            <a:r>
              <a:rPr lang="en-IN" altLang="en-US" sz="3375" dirty="0"/>
              <a:t>Fun computer for children to experiment with at home(programming, robotics, etc...)</a:t>
            </a:r>
            <a:endParaRPr lang="en-US" altLang="en-US" sz="2400" dirty="0"/>
          </a:p>
        </p:txBody>
      </p:sp>
      <p:pic>
        <p:nvPicPr>
          <p:cNvPr id="71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300" y="-244700"/>
            <a:ext cx="1990204" cy="199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9B1DFAE2-751D-47AB-8F0A-1E070952885D}" type="datetime1">
              <a:rPr lang="en-US" smtClean="0"/>
              <a:t>2/18/2017</a:t>
            </a:fld>
            <a:endParaRPr lang="en-US"/>
          </a:p>
        </p:txBody>
      </p:sp>
      <p:sp>
        <p:nvSpPr>
          <p:cNvPr id="3" name="Footer Placeholder 2"/>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3908784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a:xfrm>
            <a:off x="3501326" y="448670"/>
            <a:ext cx="6362454" cy="860598"/>
          </a:xfrm>
        </p:spPr>
        <p:txBody>
          <a:bodyPr/>
          <a:lstStyle/>
          <a:p>
            <a:pPr algn="ctr" defTabSz="685765">
              <a:defRPr/>
            </a:pPr>
            <a:r>
              <a:rPr lang="en-US" altLang="en-US" sz="4640" dirty="0"/>
              <a:t>Technology</a:t>
            </a:r>
          </a:p>
        </p:txBody>
      </p:sp>
      <p:sp>
        <p:nvSpPr>
          <p:cNvPr id="10243" name="Rectangle 2"/>
          <p:cNvSpPr>
            <a:spLocks noGrp="1" noChangeArrowheads="1"/>
          </p:cNvSpPr>
          <p:nvPr>
            <p:ph idx="1"/>
          </p:nvPr>
        </p:nvSpPr>
        <p:spPr>
          <a:xfrm>
            <a:off x="2719136" y="1660955"/>
            <a:ext cx="8556873" cy="4506126"/>
          </a:xfrm>
        </p:spPr>
        <p:txBody>
          <a:bodyPr>
            <a:normAutofit lnSpcReduction="10000"/>
          </a:bodyPr>
          <a:lstStyle/>
          <a:p>
            <a:pPr marL="171441" indent="-171441" algn="just" defTabSz="685765">
              <a:spcBef>
                <a:spcPts val="750"/>
              </a:spcBef>
              <a:defRPr/>
            </a:pPr>
            <a:r>
              <a:rPr lang="en-IN" altLang="en-US" sz="3375" dirty="0"/>
              <a:t>The Raspberry Pi has a Broadcom BCM2835 system on a chip (SoC),which includes an ARM1176JZF-S 700 MHz processor.</a:t>
            </a:r>
          </a:p>
          <a:p>
            <a:pPr marL="171441" indent="-171441" algn="just" defTabSz="685765">
              <a:spcBef>
                <a:spcPts val="750"/>
              </a:spcBef>
              <a:defRPr/>
            </a:pPr>
            <a:r>
              <a:rPr lang="en-IN" altLang="en-US" sz="3375" dirty="0"/>
              <a:t>Dual Video Core IV GPU.</a:t>
            </a:r>
          </a:p>
          <a:p>
            <a:pPr marL="171441" indent="-171441" algn="just" defTabSz="685765">
              <a:spcBef>
                <a:spcPts val="750"/>
              </a:spcBef>
              <a:defRPr/>
            </a:pPr>
            <a:r>
              <a:rPr lang="en-IN" altLang="en-US" sz="3375" dirty="0"/>
              <a:t>First model had 256MB RAM, newest has 1GB.</a:t>
            </a:r>
            <a:endParaRPr lang="en-IN" altLang="en-US" sz="3375" baseline="30000" dirty="0"/>
          </a:p>
          <a:p>
            <a:pPr marL="171441" indent="-171441" algn="just" defTabSz="685765">
              <a:spcBef>
                <a:spcPts val="750"/>
              </a:spcBef>
              <a:defRPr/>
            </a:pPr>
            <a:r>
              <a:rPr lang="en-IN" altLang="en-US" sz="3375" dirty="0"/>
              <a:t>SD card for storage.</a:t>
            </a:r>
          </a:p>
        </p:txBody>
      </p:sp>
      <p:pic>
        <p:nvPicPr>
          <p:cNvPr id="819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
            <a:ext cx="1990204" cy="199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2D02D093-4700-4155-B90B-B00748AD11C2}" type="datetime1">
              <a:rPr lang="en-US" smtClean="0"/>
              <a:t>2/18/2017</a:t>
            </a:fld>
            <a:endParaRPr lang="en-US"/>
          </a:p>
        </p:txBody>
      </p:sp>
      <p:sp>
        <p:nvSpPr>
          <p:cNvPr id="3" name="Footer Placeholder 2"/>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2125536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5"/>
          <p:cNvSpPr txBox="1">
            <a:spLocks noChangeArrowheads="1"/>
          </p:cNvSpPr>
          <p:nvPr/>
        </p:nvSpPr>
        <p:spPr bwMode="auto">
          <a:xfrm>
            <a:off x="3147428" y="340445"/>
            <a:ext cx="5937331" cy="104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eaLnBrk="0" fontAlgn="base" hangingPunct="0">
              <a:spcBef>
                <a:spcPct val="0"/>
              </a:spcBef>
              <a:spcAft>
                <a:spcPct val="0"/>
              </a:spcAft>
              <a:defRPr>
                <a:solidFill>
                  <a:schemeClr val="tx1"/>
                </a:solidFill>
                <a:latin typeface="Corbel" panose="020B0503020204020204" pitchFamily="34" charset="0"/>
              </a:defRPr>
            </a:lvl6pPr>
            <a:lvl7pPr marL="2971800" indent="-228600" defTabSz="457200" eaLnBrk="0" fontAlgn="base" hangingPunct="0">
              <a:spcBef>
                <a:spcPct val="0"/>
              </a:spcBef>
              <a:spcAft>
                <a:spcPct val="0"/>
              </a:spcAft>
              <a:defRPr>
                <a:solidFill>
                  <a:schemeClr val="tx1"/>
                </a:solidFill>
                <a:latin typeface="Corbel" panose="020B0503020204020204" pitchFamily="34" charset="0"/>
              </a:defRPr>
            </a:lvl7pPr>
            <a:lvl8pPr marL="3429000" indent="-228600" defTabSz="457200" eaLnBrk="0" fontAlgn="base" hangingPunct="0">
              <a:spcBef>
                <a:spcPct val="0"/>
              </a:spcBef>
              <a:spcAft>
                <a:spcPct val="0"/>
              </a:spcAft>
              <a:defRPr>
                <a:solidFill>
                  <a:schemeClr val="tx1"/>
                </a:solidFill>
                <a:latin typeface="Corbel" panose="020B0503020204020204" pitchFamily="34" charset="0"/>
              </a:defRPr>
            </a:lvl8pPr>
            <a:lvl9pPr marL="3886200" indent="-228600" defTabSz="457200" eaLnBrk="0" fontAlgn="base" hangingPunct="0">
              <a:spcBef>
                <a:spcPct val="0"/>
              </a:spcBef>
              <a:spcAft>
                <a:spcPct val="0"/>
              </a:spcAft>
              <a:defRPr>
                <a:solidFill>
                  <a:schemeClr val="tx1"/>
                </a:solidFill>
                <a:latin typeface="Corbel" panose="020B0503020204020204" pitchFamily="34" charset="0"/>
              </a:defRPr>
            </a:lvl9pPr>
          </a:lstStyle>
          <a:p>
            <a:pPr algn="ctr" eaLnBrk="1" hangingPunct="1"/>
            <a:r>
              <a:rPr lang="en-IN" altLang="en-US" sz="6187" dirty="0">
                <a:latin typeface="Gill Sans" charset="0"/>
                <a:ea typeface="ヒラギノ角ゴ ProN W3" charset="0"/>
                <a:cs typeface="ヒラギノ角ゴ ProN W3" charset="0"/>
                <a:sym typeface="Gill Sans" charset="0"/>
              </a:rPr>
              <a:t>Raspberry Pi A+</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444" y="-135061"/>
            <a:ext cx="1990204" cy="199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220"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0226" y="1707803"/>
            <a:ext cx="8041184" cy="49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1A362BDC-4F2B-42A0-A530-D3CA8836D6BC}" type="datetime1">
              <a:rPr lang="en-US" smtClean="0"/>
              <a:t>2/18/2017</a:t>
            </a:fld>
            <a:endParaRPr lang="en-US"/>
          </a:p>
        </p:txBody>
      </p:sp>
      <p:sp>
        <p:nvSpPr>
          <p:cNvPr id="3" name="Footer Placeholder 2"/>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75506811"/>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5041" y="1656457"/>
            <a:ext cx="8242102" cy="4962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extBox 5"/>
          <p:cNvSpPr txBox="1">
            <a:spLocks noChangeArrowheads="1"/>
          </p:cNvSpPr>
          <p:nvPr/>
        </p:nvSpPr>
        <p:spPr bwMode="auto">
          <a:xfrm>
            <a:off x="3032222" y="395139"/>
            <a:ext cx="7798931" cy="957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eaLnBrk="0" fontAlgn="base" hangingPunct="0">
              <a:spcBef>
                <a:spcPct val="0"/>
              </a:spcBef>
              <a:spcAft>
                <a:spcPct val="0"/>
              </a:spcAft>
              <a:defRPr>
                <a:solidFill>
                  <a:schemeClr val="tx1"/>
                </a:solidFill>
                <a:latin typeface="Corbel" panose="020B0503020204020204" pitchFamily="34" charset="0"/>
              </a:defRPr>
            </a:lvl6pPr>
            <a:lvl7pPr marL="2971800" indent="-228600" defTabSz="457200" eaLnBrk="0" fontAlgn="base" hangingPunct="0">
              <a:spcBef>
                <a:spcPct val="0"/>
              </a:spcBef>
              <a:spcAft>
                <a:spcPct val="0"/>
              </a:spcAft>
              <a:defRPr>
                <a:solidFill>
                  <a:schemeClr val="tx1"/>
                </a:solidFill>
                <a:latin typeface="Corbel" panose="020B0503020204020204" pitchFamily="34" charset="0"/>
              </a:defRPr>
            </a:lvl7pPr>
            <a:lvl8pPr marL="3429000" indent="-228600" defTabSz="457200" eaLnBrk="0" fontAlgn="base" hangingPunct="0">
              <a:spcBef>
                <a:spcPct val="0"/>
              </a:spcBef>
              <a:spcAft>
                <a:spcPct val="0"/>
              </a:spcAft>
              <a:defRPr>
                <a:solidFill>
                  <a:schemeClr val="tx1"/>
                </a:solidFill>
                <a:latin typeface="Corbel" panose="020B0503020204020204" pitchFamily="34" charset="0"/>
              </a:defRPr>
            </a:lvl8pPr>
            <a:lvl9pPr marL="3886200" indent="-228600" defTabSz="457200" eaLnBrk="0" fontAlgn="base" hangingPunct="0">
              <a:spcBef>
                <a:spcPct val="0"/>
              </a:spcBef>
              <a:spcAft>
                <a:spcPct val="0"/>
              </a:spcAft>
              <a:defRPr>
                <a:solidFill>
                  <a:schemeClr val="tx1"/>
                </a:solidFill>
                <a:latin typeface="Corbel" panose="020B0503020204020204" pitchFamily="34" charset="0"/>
              </a:defRPr>
            </a:lvl9pPr>
          </a:lstStyle>
          <a:p>
            <a:pPr algn="ctr" eaLnBrk="1" hangingPunct="1"/>
            <a:r>
              <a:rPr lang="en-IN" altLang="en-US" sz="5625" dirty="0">
                <a:latin typeface="Gill Sans" charset="0"/>
                <a:ea typeface="ヒラギノ角ゴ ProN W3" charset="0"/>
                <a:cs typeface="ヒラギノ角ゴ ProN W3" charset="0"/>
                <a:sym typeface="Gill Sans" charset="0"/>
              </a:rPr>
              <a:t>Raspberry Pi 2 Model B</a:t>
            </a:r>
          </a:p>
        </p:txBody>
      </p:sp>
      <p:pic>
        <p:nvPicPr>
          <p:cNvPr id="102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444" y="-135061"/>
            <a:ext cx="1990204" cy="199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1C848055-7C2A-49F5-BA3C-EDA9BA071CDC}" type="datetime1">
              <a:rPr lang="en-US" smtClean="0"/>
              <a:t>2/18/2017</a:t>
            </a:fld>
            <a:endParaRPr lang="en-US"/>
          </a:p>
        </p:txBody>
      </p:sp>
      <p:sp>
        <p:nvSpPr>
          <p:cNvPr id="3" name="Footer Placeholder 2"/>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2073117946"/>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85381" y="2082850"/>
            <a:ext cx="5833318" cy="3837533"/>
          </a:xfrm>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444" y="-135061"/>
            <a:ext cx="1990204" cy="199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268" name="Title 5"/>
          <p:cNvSpPr>
            <a:spLocks noGrp="1" noChangeArrowheads="1"/>
          </p:cNvSpPr>
          <p:nvPr>
            <p:ph type="title"/>
          </p:nvPr>
        </p:nvSpPr>
        <p:spPr bwMode="auto">
          <a:xfrm>
            <a:off x="4097497" y="606103"/>
            <a:ext cx="4953600" cy="95795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0" compatLnSpc="1">
            <a:prstTxWarp prst="textNoShape">
              <a:avLst/>
            </a:prstTxWarp>
            <a:spAutoFit/>
          </a:bodyPr>
          <a:lstStyle/>
          <a:p>
            <a:pPr algn="ctr" eaLnBrk="1" hangingPunct="1"/>
            <a:r>
              <a:rPr lang="en-IN" altLang="en-US" sz="5625" dirty="0">
                <a:solidFill>
                  <a:schemeClr val="tx1"/>
                </a:solidFill>
                <a:latin typeface="Gill Sans" charset="0"/>
                <a:ea typeface="ヒラギノ角ゴ ProN W3" charset="0"/>
                <a:cs typeface="ヒラギノ角ゴ ProN W3" charset="0"/>
                <a:sym typeface="Gill Sans" charset="0"/>
              </a:rPr>
              <a:t>Raspberry Pi 3</a:t>
            </a:r>
          </a:p>
        </p:txBody>
      </p:sp>
      <p:sp>
        <p:nvSpPr>
          <p:cNvPr id="2" name="Date Placeholder 1"/>
          <p:cNvSpPr>
            <a:spLocks noGrp="1"/>
          </p:cNvSpPr>
          <p:nvPr>
            <p:ph type="dt" sz="half" idx="10"/>
          </p:nvPr>
        </p:nvSpPr>
        <p:spPr/>
        <p:txBody>
          <a:bodyPr/>
          <a:lstStyle/>
          <a:p>
            <a:fld id="{3F71E6F0-4005-4E0D-A577-31E14CB993E1}" type="datetime1">
              <a:rPr lang="en-US" smtClean="0"/>
              <a:t>2/18/2017</a:t>
            </a:fld>
            <a:endParaRPr lang="en-US"/>
          </a:p>
        </p:txBody>
      </p:sp>
      <p:sp>
        <p:nvSpPr>
          <p:cNvPr id="3" name="Footer Placeholder 2"/>
          <p:cNvSpPr>
            <a:spLocks noGrp="1"/>
          </p:cNvSpPr>
          <p:nvPr>
            <p:ph type="ftr" sz="quarter" idx="11"/>
          </p:nvPr>
        </p:nvSpPr>
        <p:spPr/>
        <p:txBody>
          <a:bodyPr/>
          <a:lstStyle/>
          <a:p>
            <a:r>
              <a:rPr lang="en-US" smtClean="0"/>
              <a:t>Prof. Bhaumik Vaidya, SCET, Surat</a:t>
            </a:r>
            <a:endParaRPr lang="en-US"/>
          </a:p>
        </p:txBody>
      </p:sp>
    </p:spTree>
    <p:extLst>
      <p:ext uri="{BB962C8B-B14F-4D97-AF65-F5344CB8AC3E}">
        <p14:creationId xmlns:p14="http://schemas.microsoft.com/office/powerpoint/2010/main" val="2552528165"/>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289</TotalTime>
  <Words>1269</Words>
  <Application>Microsoft Office PowerPoint</Application>
  <PresentationFormat>Widescreen</PresentationFormat>
  <Paragraphs>206</Paragraphs>
  <Slides>30</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Academy Engraved LET</vt:lpstr>
      <vt:lpstr>Adobe Ming Std L</vt:lpstr>
      <vt:lpstr>Arial</vt:lpstr>
      <vt:lpstr>Calibri</vt:lpstr>
      <vt:lpstr>Century Gothic</vt:lpstr>
      <vt:lpstr>Gill Sans</vt:lpstr>
      <vt:lpstr>Wingdings</vt:lpstr>
      <vt:lpstr>Wingdings 3</vt:lpstr>
      <vt:lpstr>ヒラギノ角ゴ ProN W3</vt:lpstr>
      <vt:lpstr>Wisp</vt:lpstr>
      <vt:lpstr>Workshop: Python and OpenCV on Raspberry-Pi Day-3</vt:lpstr>
      <vt:lpstr>What Is Raspberry Pi</vt:lpstr>
      <vt:lpstr>History</vt:lpstr>
      <vt:lpstr>Motivation</vt:lpstr>
      <vt:lpstr>Features</vt:lpstr>
      <vt:lpstr>Technology</vt:lpstr>
      <vt:lpstr>PowerPoint Presentation</vt:lpstr>
      <vt:lpstr>PowerPoint Presentation</vt:lpstr>
      <vt:lpstr>Raspberry Pi 3</vt:lpstr>
      <vt:lpstr>PowerPoint Presentation</vt:lpstr>
      <vt:lpstr>Comparison between different Models</vt:lpstr>
      <vt:lpstr>GPIO Connectors</vt:lpstr>
      <vt:lpstr>Operating System</vt:lpstr>
      <vt:lpstr>  How to make it work!</vt:lpstr>
      <vt:lpstr>Programming</vt:lpstr>
      <vt:lpstr>Applications</vt:lpstr>
      <vt:lpstr>Applications</vt:lpstr>
      <vt:lpstr>Applications</vt:lpstr>
      <vt:lpstr>Applications</vt:lpstr>
      <vt:lpstr>Applications</vt:lpstr>
      <vt:lpstr>Applications</vt:lpstr>
      <vt:lpstr>Applications</vt:lpstr>
      <vt:lpstr>Applications</vt:lpstr>
      <vt:lpstr>INSTALLING OPERATING SYSTEM IMAGES USING WINDOWS </vt:lpstr>
      <vt:lpstr>Working with a USB webcam</vt:lpstr>
      <vt:lpstr>Working with a webcam using OpenCV</vt:lpstr>
      <vt:lpstr>live video stream from a webcam</vt:lpstr>
      <vt:lpstr>Working with the Pi camera module</vt:lpstr>
      <vt:lpstr>picamera and OpenCV</vt:lpstr>
      <vt:lpstr>  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Python and OpenCV on Raspberry-Pi Day-3</dc:title>
  <dc:creator>vbhaumik</dc:creator>
  <cp:lastModifiedBy>vbhaumik</cp:lastModifiedBy>
  <cp:revision>8</cp:revision>
  <dcterms:created xsi:type="dcterms:W3CDTF">2017-02-10T05:57:54Z</dcterms:created>
  <dcterms:modified xsi:type="dcterms:W3CDTF">2017-02-18T16:39:39Z</dcterms:modified>
</cp:coreProperties>
</file>